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78" r:id="rId8"/>
    <p:sldId id="262" r:id="rId9"/>
    <p:sldId id="272" r:id="rId10"/>
    <p:sldId id="270" r:id="rId11"/>
    <p:sldId id="271" r:id="rId12"/>
    <p:sldId id="263" r:id="rId13"/>
    <p:sldId id="264" r:id="rId14"/>
    <p:sldId id="265" r:id="rId15"/>
    <p:sldId id="266" r:id="rId16"/>
    <p:sldId id="267" r:id="rId17"/>
    <p:sldId id="268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A5F193-9EE5-4509-BACA-8C7D87AB4993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84EBAF-D113-4405-8BC0-71B97EC49670}">
      <dgm:prSet custT="1"/>
      <dgm:spPr/>
      <dgm:t>
        <a:bodyPr/>
        <a:lstStyle/>
        <a:p>
          <a:pPr algn="l"/>
          <a:r>
            <a:rPr lang="en-US" sz="2000" dirty="0" err="1" smtClean="0">
              <a:solidFill>
                <a:schemeClr val="bg1"/>
              </a:solidFill>
            </a:rPr>
            <a:t>Berdasarkan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posisinya</a:t>
          </a:r>
          <a:r>
            <a:rPr lang="en-US" sz="2000" dirty="0" smtClean="0">
              <a:solidFill>
                <a:schemeClr val="bg1"/>
              </a:solidFill>
            </a:rPr>
            <a:t>, </a:t>
          </a:r>
          <a:r>
            <a:rPr lang="en-US" sz="2000" dirty="0" err="1" smtClean="0">
              <a:solidFill>
                <a:schemeClr val="bg1"/>
              </a:solidFill>
            </a:rPr>
            <a:t>seluruh</a:t>
          </a:r>
          <a:r>
            <a:rPr lang="en-US" sz="2000" dirty="0" smtClean="0">
              <a:solidFill>
                <a:schemeClr val="bg1"/>
              </a:solidFill>
            </a:rPr>
            <a:t> areal </a:t>
          </a:r>
          <a:r>
            <a:rPr lang="en-US" sz="2000" dirty="0" err="1" smtClean="0">
              <a:solidFill>
                <a:schemeClr val="bg1"/>
              </a:solidFill>
            </a:rPr>
            <a:t>studi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terletak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pada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formasi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aluvium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dan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endapan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rawa</a:t>
          </a:r>
          <a:r>
            <a:rPr lang="en-US" sz="2000" dirty="0" smtClean="0">
              <a:solidFill>
                <a:schemeClr val="bg1"/>
              </a:solidFill>
            </a:rPr>
            <a:t> (</a:t>
          </a:r>
          <a:r>
            <a:rPr lang="en-US" sz="2000" dirty="0" err="1" smtClean="0">
              <a:solidFill>
                <a:schemeClr val="bg1"/>
              </a:solidFill>
            </a:rPr>
            <a:t>Qa</a:t>
          </a:r>
          <a:r>
            <a:rPr lang="en-US" sz="2000" dirty="0" smtClean="0">
              <a:solidFill>
                <a:schemeClr val="bg1"/>
              </a:solidFill>
            </a:rPr>
            <a:t>) yang </a:t>
          </a:r>
          <a:r>
            <a:rPr lang="en-US" sz="2000" dirty="0" err="1" smtClean="0">
              <a:solidFill>
                <a:schemeClr val="bg1"/>
              </a:solidFill>
            </a:rPr>
            <a:t>merupakan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formasi</a:t>
          </a:r>
          <a:r>
            <a:rPr lang="en-US" sz="2000" dirty="0" smtClean="0">
              <a:solidFill>
                <a:schemeClr val="bg1"/>
              </a:solidFill>
            </a:rPr>
            <a:t> paling </a:t>
          </a:r>
          <a:r>
            <a:rPr lang="en-US" sz="2000" dirty="0" err="1" smtClean="0">
              <a:solidFill>
                <a:schemeClr val="bg1"/>
              </a:solidFill>
            </a:rPr>
            <a:t>muda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berumur</a:t>
          </a:r>
          <a:r>
            <a:rPr lang="en-US" sz="2000" dirty="0" smtClean="0">
              <a:solidFill>
                <a:schemeClr val="bg1"/>
              </a:solidFill>
            </a:rPr>
            <a:t> quarter. </a:t>
          </a:r>
          <a:r>
            <a:rPr lang="en-US" sz="2000" dirty="0" err="1" smtClean="0">
              <a:solidFill>
                <a:schemeClr val="bg1"/>
              </a:solidFill>
            </a:rPr>
            <a:t>Formasi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ini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terdiri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dari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kerikil</a:t>
          </a:r>
          <a:r>
            <a:rPr lang="en-US" sz="2000" dirty="0" smtClean="0">
              <a:solidFill>
                <a:schemeClr val="bg1"/>
              </a:solidFill>
            </a:rPr>
            <a:t>, </a:t>
          </a:r>
          <a:r>
            <a:rPr lang="en-US" sz="2000" dirty="0" err="1" smtClean="0">
              <a:solidFill>
                <a:schemeClr val="bg1"/>
              </a:solidFill>
            </a:rPr>
            <a:t>pasir</a:t>
          </a:r>
          <a:r>
            <a:rPr lang="en-US" sz="2000" dirty="0" smtClean="0">
              <a:solidFill>
                <a:schemeClr val="bg1"/>
              </a:solidFill>
            </a:rPr>
            <a:t>, </a:t>
          </a:r>
          <a:r>
            <a:rPr lang="en-US" sz="2000" dirty="0" err="1" smtClean="0">
              <a:solidFill>
                <a:schemeClr val="bg1"/>
              </a:solidFill>
            </a:rPr>
            <a:t>lanau</a:t>
          </a:r>
          <a:r>
            <a:rPr lang="en-US" sz="2000" dirty="0" smtClean="0">
              <a:solidFill>
                <a:schemeClr val="bg1"/>
              </a:solidFill>
            </a:rPr>
            <a:t>, </a:t>
          </a:r>
          <a:r>
            <a:rPr lang="en-US" sz="2000" dirty="0" err="1" smtClean="0">
              <a:solidFill>
                <a:schemeClr val="bg1"/>
              </a:solidFill>
            </a:rPr>
            <a:t>lumpur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dan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gambut</a:t>
          </a:r>
          <a:r>
            <a:rPr lang="en-US" sz="2000" dirty="0" smtClean="0">
              <a:solidFill>
                <a:schemeClr val="bg1"/>
              </a:solidFill>
            </a:rPr>
            <a:t>. </a:t>
          </a:r>
          <a:endParaRPr lang="en-US" sz="2000" dirty="0">
            <a:solidFill>
              <a:schemeClr val="bg1"/>
            </a:solidFill>
          </a:endParaRPr>
        </a:p>
      </dgm:t>
    </dgm:pt>
    <dgm:pt modelId="{1FB9A705-5682-44E9-9B90-B27E5DE33F71}" type="parTrans" cxnId="{2BBB1C2F-6A0C-44CF-B727-70225D34C5D5}">
      <dgm:prSet/>
      <dgm:spPr/>
      <dgm:t>
        <a:bodyPr/>
        <a:lstStyle/>
        <a:p>
          <a:endParaRPr lang="en-US"/>
        </a:p>
      </dgm:t>
    </dgm:pt>
    <dgm:pt modelId="{8F9677FF-A6EF-497D-B46D-AA40DD9CD36C}" type="sibTrans" cxnId="{2BBB1C2F-6A0C-44CF-B727-70225D34C5D5}">
      <dgm:prSet/>
      <dgm:spPr/>
      <dgm:t>
        <a:bodyPr/>
        <a:lstStyle/>
        <a:p>
          <a:endParaRPr lang="en-US"/>
        </a:p>
      </dgm:t>
    </dgm:pt>
    <dgm:pt modelId="{43F6012A-52C6-45BD-B7A6-290EADA5AAD8}">
      <dgm:prSet custT="1"/>
      <dgm:spPr/>
      <dgm:t>
        <a:bodyPr/>
        <a:lstStyle/>
        <a:p>
          <a:pPr algn="l"/>
          <a:r>
            <a:rPr lang="en-US" sz="2000" dirty="0" smtClean="0">
              <a:solidFill>
                <a:schemeClr val="bg1"/>
              </a:solidFill>
            </a:rPr>
            <a:t>S</a:t>
          </a:r>
          <a:r>
            <a:rPr lang="en-ID" sz="2000" dirty="0" err="1" smtClean="0">
              <a:solidFill>
                <a:schemeClr val="bg1"/>
              </a:solidFill>
            </a:rPr>
            <a:t>ifat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fisik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hanya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dibatasi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pada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pengamatan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terhadap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warna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tanah</a:t>
          </a:r>
          <a:r>
            <a:rPr lang="en-ID" sz="2000" dirty="0" smtClean="0">
              <a:solidFill>
                <a:schemeClr val="bg1"/>
              </a:solidFill>
            </a:rPr>
            <a:t>, </a:t>
          </a:r>
          <a:r>
            <a:rPr lang="en-ID" sz="2000" dirty="0" err="1" smtClean="0">
              <a:solidFill>
                <a:schemeClr val="bg1"/>
              </a:solidFill>
            </a:rPr>
            <a:t>tingkat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kematangan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dan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ketebalan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gambut</a:t>
          </a:r>
          <a:r>
            <a:rPr lang="en-ID" sz="2000" dirty="0" smtClean="0">
              <a:solidFill>
                <a:schemeClr val="bg1"/>
              </a:solidFill>
            </a:rPr>
            <a:t>, </a:t>
          </a:r>
          <a:r>
            <a:rPr lang="en-ID" sz="2000" dirty="0" err="1" smtClean="0">
              <a:solidFill>
                <a:schemeClr val="bg1"/>
              </a:solidFill>
            </a:rPr>
            <a:t>tekstur</a:t>
          </a:r>
          <a:r>
            <a:rPr lang="en-ID" sz="2000" dirty="0" smtClean="0">
              <a:solidFill>
                <a:schemeClr val="bg1"/>
              </a:solidFill>
            </a:rPr>
            <a:t>, </a:t>
          </a:r>
          <a:r>
            <a:rPr lang="en-ID" sz="2000" dirty="0" err="1" smtClean="0">
              <a:solidFill>
                <a:schemeClr val="bg1"/>
              </a:solidFill>
            </a:rPr>
            <a:t>struktur</a:t>
          </a:r>
          <a:r>
            <a:rPr lang="en-ID" sz="2000" dirty="0" smtClean="0">
              <a:solidFill>
                <a:schemeClr val="bg1"/>
              </a:solidFill>
            </a:rPr>
            <a:t>, </a:t>
          </a:r>
          <a:r>
            <a:rPr lang="en-ID" sz="2000" dirty="0" err="1" smtClean="0">
              <a:solidFill>
                <a:schemeClr val="bg1"/>
              </a:solidFill>
            </a:rPr>
            <a:t>konsistensi,keadaan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drainase</a:t>
          </a:r>
          <a:r>
            <a:rPr lang="en-ID" sz="2000" dirty="0" smtClean="0">
              <a:solidFill>
                <a:schemeClr val="bg1"/>
              </a:solidFill>
            </a:rPr>
            <a:t>, </a:t>
          </a:r>
          <a:r>
            <a:rPr lang="en-ID" sz="2000" dirty="0" err="1" smtClean="0">
              <a:solidFill>
                <a:schemeClr val="bg1"/>
              </a:solidFill>
            </a:rPr>
            <a:t>kedalaman</a:t>
          </a:r>
          <a:r>
            <a:rPr lang="en-ID" sz="2000" dirty="0" smtClean="0">
              <a:solidFill>
                <a:schemeClr val="bg1"/>
              </a:solidFill>
            </a:rPr>
            <a:t> air </a:t>
          </a:r>
          <a:r>
            <a:rPr lang="en-ID" sz="2000" dirty="0" err="1" smtClean="0">
              <a:solidFill>
                <a:schemeClr val="bg1"/>
              </a:solidFill>
            </a:rPr>
            <a:t>tanah</a:t>
          </a:r>
          <a:r>
            <a:rPr lang="en-ID" sz="2000" dirty="0" smtClean="0">
              <a:solidFill>
                <a:schemeClr val="bg1"/>
              </a:solidFill>
            </a:rPr>
            <a:t>, </a:t>
          </a:r>
          <a:r>
            <a:rPr lang="en-ID" sz="2000" dirty="0" err="1" smtClean="0">
              <a:solidFill>
                <a:schemeClr val="bg1"/>
              </a:solidFill>
            </a:rPr>
            <a:t>kedalaman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efektif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tanah</a:t>
          </a:r>
          <a:r>
            <a:rPr lang="en-ID" sz="2000" dirty="0" smtClean="0">
              <a:solidFill>
                <a:schemeClr val="bg1"/>
              </a:solidFill>
            </a:rPr>
            <a:t>, </a:t>
          </a:r>
          <a:r>
            <a:rPr lang="en-ID" sz="2000" dirty="0" err="1" smtClean="0">
              <a:solidFill>
                <a:schemeClr val="bg1"/>
              </a:solidFill>
            </a:rPr>
            <a:t>kedalaman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sulfidik</a:t>
          </a:r>
          <a:r>
            <a:rPr lang="en-ID" sz="2000" dirty="0" smtClean="0">
              <a:solidFill>
                <a:schemeClr val="bg1"/>
              </a:solidFill>
            </a:rPr>
            <a:t>, </a:t>
          </a:r>
          <a:r>
            <a:rPr lang="en-ID" sz="2000" dirty="0" err="1" smtClean="0">
              <a:solidFill>
                <a:schemeClr val="bg1"/>
              </a:solidFill>
            </a:rPr>
            <a:t>dan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kematangan</a:t>
          </a:r>
          <a:r>
            <a:rPr lang="en-ID" sz="2000" dirty="0" smtClean="0">
              <a:solidFill>
                <a:schemeClr val="bg1"/>
              </a:solidFill>
            </a:rPr>
            <a:t> </a:t>
          </a:r>
          <a:r>
            <a:rPr lang="en-ID" sz="2000" dirty="0" err="1" smtClean="0">
              <a:solidFill>
                <a:schemeClr val="bg1"/>
              </a:solidFill>
            </a:rPr>
            <a:t>tanah</a:t>
          </a:r>
          <a:r>
            <a:rPr lang="en-ID" sz="2000" dirty="0" smtClean="0">
              <a:solidFill>
                <a:schemeClr val="bg1"/>
              </a:solidFill>
            </a:rPr>
            <a:t> (n-value). </a:t>
          </a:r>
          <a:endParaRPr lang="en-US" sz="2000" dirty="0">
            <a:solidFill>
              <a:schemeClr val="bg1"/>
            </a:solidFill>
          </a:endParaRPr>
        </a:p>
      </dgm:t>
    </dgm:pt>
    <dgm:pt modelId="{9CFC644D-F462-4CEA-9562-0A416721AB56}" type="parTrans" cxnId="{2D1A8C16-65F8-467A-B044-8F5C4F1DB636}">
      <dgm:prSet/>
      <dgm:spPr/>
      <dgm:t>
        <a:bodyPr/>
        <a:lstStyle/>
        <a:p>
          <a:endParaRPr lang="en-US"/>
        </a:p>
      </dgm:t>
    </dgm:pt>
    <dgm:pt modelId="{5CBD9B78-EEA8-455D-A625-96FA49AC3843}" type="sibTrans" cxnId="{2D1A8C16-65F8-467A-B044-8F5C4F1DB636}">
      <dgm:prSet/>
      <dgm:spPr/>
      <dgm:t>
        <a:bodyPr/>
        <a:lstStyle/>
        <a:p>
          <a:endParaRPr lang="en-US"/>
        </a:p>
      </dgm:t>
    </dgm:pt>
    <dgm:pt modelId="{430F9DE8-6D50-4538-95E6-1B01223ACADF}" type="pres">
      <dgm:prSet presAssocID="{71A5F193-9EE5-4509-BACA-8C7D87AB49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A8CC5B-A724-4957-A341-650B630949A6}" type="pres">
      <dgm:prSet presAssocID="{6A84EBAF-D113-4405-8BC0-71B97EC49670}" presName="arrow" presStyleLbl="node1" presStyleIdx="0" presStyleCnt="2" custScaleX="142831" custScaleY="109563" custRadScaleRad="99546" custRadScaleInc="-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CAF927-0C72-4182-B45E-4A246127230C}" type="pres">
      <dgm:prSet presAssocID="{43F6012A-52C6-45BD-B7A6-290EADA5AAD8}" presName="arrow" presStyleLbl="node1" presStyleIdx="1" presStyleCnt="2" custScaleX="142911" custScaleY="109624" custRadScaleRad="73265" custRadScaleInc="-11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1A8C16-65F8-467A-B044-8F5C4F1DB636}" srcId="{71A5F193-9EE5-4509-BACA-8C7D87AB4993}" destId="{43F6012A-52C6-45BD-B7A6-290EADA5AAD8}" srcOrd="1" destOrd="0" parTransId="{9CFC644D-F462-4CEA-9562-0A416721AB56}" sibTransId="{5CBD9B78-EEA8-455D-A625-96FA49AC3843}"/>
    <dgm:cxn modelId="{2BBB1C2F-6A0C-44CF-B727-70225D34C5D5}" srcId="{71A5F193-9EE5-4509-BACA-8C7D87AB4993}" destId="{6A84EBAF-D113-4405-8BC0-71B97EC49670}" srcOrd="0" destOrd="0" parTransId="{1FB9A705-5682-44E9-9B90-B27E5DE33F71}" sibTransId="{8F9677FF-A6EF-497D-B46D-AA40DD9CD36C}"/>
    <dgm:cxn modelId="{FBFC3BAD-075D-4595-AB5F-04C20DF5667C}" type="presOf" srcId="{71A5F193-9EE5-4509-BACA-8C7D87AB4993}" destId="{430F9DE8-6D50-4538-95E6-1B01223ACADF}" srcOrd="0" destOrd="0" presId="urn:microsoft.com/office/officeart/2005/8/layout/arrow5"/>
    <dgm:cxn modelId="{32B07A42-9C7E-4202-A43C-8302A3E77394}" type="presOf" srcId="{6A84EBAF-D113-4405-8BC0-71B97EC49670}" destId="{12A8CC5B-A724-4957-A341-650B630949A6}" srcOrd="0" destOrd="0" presId="urn:microsoft.com/office/officeart/2005/8/layout/arrow5"/>
    <dgm:cxn modelId="{E4EC84E2-DFD3-43FE-979A-C0EE93E45A70}" type="presOf" srcId="{43F6012A-52C6-45BD-B7A6-290EADA5AAD8}" destId="{A9CAF927-0C72-4182-B45E-4A246127230C}" srcOrd="0" destOrd="0" presId="urn:microsoft.com/office/officeart/2005/8/layout/arrow5"/>
    <dgm:cxn modelId="{717B7001-1809-4C8E-B13C-12EEB5DCB4EC}" type="presParOf" srcId="{430F9DE8-6D50-4538-95E6-1B01223ACADF}" destId="{12A8CC5B-A724-4957-A341-650B630949A6}" srcOrd="0" destOrd="0" presId="urn:microsoft.com/office/officeart/2005/8/layout/arrow5"/>
    <dgm:cxn modelId="{2DE4B99F-6130-4D7C-A891-81CB1009455A}" type="presParOf" srcId="{430F9DE8-6D50-4538-95E6-1B01223ACADF}" destId="{A9CAF927-0C72-4182-B45E-4A246127230C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A8CC5B-A724-4957-A341-650B630949A6}">
      <dsp:nvSpPr>
        <dsp:cNvPr id="0" name=""/>
        <dsp:cNvSpPr/>
      </dsp:nvSpPr>
      <dsp:spPr>
        <a:xfrm rot="16200000">
          <a:off x="-847296" y="1227"/>
          <a:ext cx="5719055" cy="438698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bg1"/>
              </a:solidFill>
            </a:rPr>
            <a:t>Berdasarkan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posisinya</a:t>
          </a:r>
          <a:r>
            <a:rPr lang="en-US" sz="2000" kern="1200" dirty="0" smtClean="0">
              <a:solidFill>
                <a:schemeClr val="bg1"/>
              </a:solidFill>
            </a:rPr>
            <a:t>, </a:t>
          </a:r>
          <a:r>
            <a:rPr lang="en-US" sz="2000" kern="1200" dirty="0" err="1" smtClean="0">
              <a:solidFill>
                <a:schemeClr val="bg1"/>
              </a:solidFill>
            </a:rPr>
            <a:t>seluruh</a:t>
          </a:r>
          <a:r>
            <a:rPr lang="en-US" sz="2000" kern="1200" dirty="0" smtClean="0">
              <a:solidFill>
                <a:schemeClr val="bg1"/>
              </a:solidFill>
            </a:rPr>
            <a:t> areal </a:t>
          </a:r>
          <a:r>
            <a:rPr lang="en-US" sz="2000" kern="1200" dirty="0" err="1" smtClean="0">
              <a:solidFill>
                <a:schemeClr val="bg1"/>
              </a:solidFill>
            </a:rPr>
            <a:t>studi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terletak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pada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formasi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aluvium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dan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endapan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rawa</a:t>
          </a:r>
          <a:r>
            <a:rPr lang="en-US" sz="2000" kern="1200" dirty="0" smtClean="0">
              <a:solidFill>
                <a:schemeClr val="bg1"/>
              </a:solidFill>
            </a:rPr>
            <a:t> (</a:t>
          </a:r>
          <a:r>
            <a:rPr lang="en-US" sz="2000" kern="1200" dirty="0" err="1" smtClean="0">
              <a:solidFill>
                <a:schemeClr val="bg1"/>
              </a:solidFill>
            </a:rPr>
            <a:t>Qa</a:t>
          </a:r>
          <a:r>
            <a:rPr lang="en-US" sz="2000" kern="1200" dirty="0" smtClean="0">
              <a:solidFill>
                <a:schemeClr val="bg1"/>
              </a:solidFill>
            </a:rPr>
            <a:t>) yang </a:t>
          </a:r>
          <a:r>
            <a:rPr lang="en-US" sz="2000" kern="1200" dirty="0" err="1" smtClean="0">
              <a:solidFill>
                <a:schemeClr val="bg1"/>
              </a:solidFill>
            </a:rPr>
            <a:t>merupakan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formasi</a:t>
          </a:r>
          <a:r>
            <a:rPr lang="en-US" sz="2000" kern="1200" dirty="0" smtClean="0">
              <a:solidFill>
                <a:schemeClr val="bg1"/>
              </a:solidFill>
            </a:rPr>
            <a:t> paling </a:t>
          </a:r>
          <a:r>
            <a:rPr lang="en-US" sz="2000" kern="1200" dirty="0" err="1" smtClean="0">
              <a:solidFill>
                <a:schemeClr val="bg1"/>
              </a:solidFill>
            </a:rPr>
            <a:t>muda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berumur</a:t>
          </a:r>
          <a:r>
            <a:rPr lang="en-US" sz="2000" kern="1200" dirty="0" smtClean="0">
              <a:solidFill>
                <a:schemeClr val="bg1"/>
              </a:solidFill>
            </a:rPr>
            <a:t> quarter. </a:t>
          </a:r>
          <a:r>
            <a:rPr lang="en-US" sz="2000" kern="1200" dirty="0" err="1" smtClean="0">
              <a:solidFill>
                <a:schemeClr val="bg1"/>
              </a:solidFill>
            </a:rPr>
            <a:t>Formasi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ini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terdiri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dari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kerikil</a:t>
          </a:r>
          <a:r>
            <a:rPr lang="en-US" sz="2000" kern="1200" dirty="0" smtClean="0">
              <a:solidFill>
                <a:schemeClr val="bg1"/>
              </a:solidFill>
            </a:rPr>
            <a:t>, </a:t>
          </a:r>
          <a:r>
            <a:rPr lang="en-US" sz="2000" kern="1200" dirty="0" err="1" smtClean="0">
              <a:solidFill>
                <a:schemeClr val="bg1"/>
              </a:solidFill>
            </a:rPr>
            <a:t>pasir</a:t>
          </a:r>
          <a:r>
            <a:rPr lang="en-US" sz="2000" kern="1200" dirty="0" smtClean="0">
              <a:solidFill>
                <a:schemeClr val="bg1"/>
              </a:solidFill>
            </a:rPr>
            <a:t>, </a:t>
          </a:r>
          <a:r>
            <a:rPr lang="en-US" sz="2000" kern="1200" dirty="0" err="1" smtClean="0">
              <a:solidFill>
                <a:schemeClr val="bg1"/>
              </a:solidFill>
            </a:rPr>
            <a:t>lanau</a:t>
          </a:r>
          <a:r>
            <a:rPr lang="en-US" sz="2000" kern="1200" dirty="0" smtClean="0">
              <a:solidFill>
                <a:schemeClr val="bg1"/>
              </a:solidFill>
            </a:rPr>
            <a:t>, </a:t>
          </a:r>
          <a:r>
            <a:rPr lang="en-US" sz="2000" kern="1200" dirty="0" err="1" smtClean="0">
              <a:solidFill>
                <a:schemeClr val="bg1"/>
              </a:solidFill>
            </a:rPr>
            <a:t>lumpur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dan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gambut</a:t>
          </a:r>
          <a:r>
            <a:rPr lang="en-US" sz="2000" kern="1200" dirty="0" smtClean="0">
              <a:solidFill>
                <a:schemeClr val="bg1"/>
              </a:solidFill>
            </a:rPr>
            <a:t>. </a:t>
          </a:r>
          <a:endParaRPr lang="en-US" sz="2000" kern="1200" dirty="0">
            <a:solidFill>
              <a:schemeClr val="bg1"/>
            </a:solidFill>
          </a:endParaRPr>
        </a:p>
      </dsp:txBody>
      <dsp:txXfrm rot="16200000">
        <a:off x="-847296" y="1227"/>
        <a:ext cx="5719055" cy="4386981"/>
      </dsp:txXfrm>
    </dsp:sp>
    <dsp:sp modelId="{A9CAF927-0C72-4182-B45E-4A246127230C}">
      <dsp:nvSpPr>
        <dsp:cNvPr id="0" name=""/>
        <dsp:cNvSpPr/>
      </dsp:nvSpPr>
      <dsp:spPr>
        <a:xfrm rot="5400000">
          <a:off x="3195578" y="6"/>
          <a:ext cx="5722259" cy="438942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S</a:t>
          </a:r>
          <a:r>
            <a:rPr lang="en-ID" sz="2000" kern="1200" dirty="0" err="1" smtClean="0">
              <a:solidFill>
                <a:schemeClr val="bg1"/>
              </a:solidFill>
            </a:rPr>
            <a:t>ifat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fisik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hanya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dibatasi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pada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pengamatan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terhadap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warna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tanah</a:t>
          </a:r>
          <a:r>
            <a:rPr lang="en-ID" sz="2000" kern="1200" dirty="0" smtClean="0">
              <a:solidFill>
                <a:schemeClr val="bg1"/>
              </a:solidFill>
            </a:rPr>
            <a:t>, </a:t>
          </a:r>
          <a:r>
            <a:rPr lang="en-ID" sz="2000" kern="1200" dirty="0" err="1" smtClean="0">
              <a:solidFill>
                <a:schemeClr val="bg1"/>
              </a:solidFill>
            </a:rPr>
            <a:t>tingkat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kematangan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dan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ketebalan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gambut</a:t>
          </a:r>
          <a:r>
            <a:rPr lang="en-ID" sz="2000" kern="1200" dirty="0" smtClean="0">
              <a:solidFill>
                <a:schemeClr val="bg1"/>
              </a:solidFill>
            </a:rPr>
            <a:t>, </a:t>
          </a:r>
          <a:r>
            <a:rPr lang="en-ID" sz="2000" kern="1200" dirty="0" err="1" smtClean="0">
              <a:solidFill>
                <a:schemeClr val="bg1"/>
              </a:solidFill>
            </a:rPr>
            <a:t>tekstur</a:t>
          </a:r>
          <a:r>
            <a:rPr lang="en-ID" sz="2000" kern="1200" dirty="0" smtClean="0">
              <a:solidFill>
                <a:schemeClr val="bg1"/>
              </a:solidFill>
            </a:rPr>
            <a:t>, </a:t>
          </a:r>
          <a:r>
            <a:rPr lang="en-ID" sz="2000" kern="1200" dirty="0" err="1" smtClean="0">
              <a:solidFill>
                <a:schemeClr val="bg1"/>
              </a:solidFill>
            </a:rPr>
            <a:t>struktur</a:t>
          </a:r>
          <a:r>
            <a:rPr lang="en-ID" sz="2000" kern="1200" dirty="0" smtClean="0">
              <a:solidFill>
                <a:schemeClr val="bg1"/>
              </a:solidFill>
            </a:rPr>
            <a:t>, </a:t>
          </a:r>
          <a:r>
            <a:rPr lang="en-ID" sz="2000" kern="1200" dirty="0" err="1" smtClean="0">
              <a:solidFill>
                <a:schemeClr val="bg1"/>
              </a:solidFill>
            </a:rPr>
            <a:t>konsistensi,keadaan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drainase</a:t>
          </a:r>
          <a:r>
            <a:rPr lang="en-ID" sz="2000" kern="1200" dirty="0" smtClean="0">
              <a:solidFill>
                <a:schemeClr val="bg1"/>
              </a:solidFill>
            </a:rPr>
            <a:t>, </a:t>
          </a:r>
          <a:r>
            <a:rPr lang="en-ID" sz="2000" kern="1200" dirty="0" err="1" smtClean="0">
              <a:solidFill>
                <a:schemeClr val="bg1"/>
              </a:solidFill>
            </a:rPr>
            <a:t>kedalaman</a:t>
          </a:r>
          <a:r>
            <a:rPr lang="en-ID" sz="2000" kern="1200" dirty="0" smtClean="0">
              <a:solidFill>
                <a:schemeClr val="bg1"/>
              </a:solidFill>
            </a:rPr>
            <a:t> air </a:t>
          </a:r>
          <a:r>
            <a:rPr lang="en-ID" sz="2000" kern="1200" dirty="0" err="1" smtClean="0">
              <a:solidFill>
                <a:schemeClr val="bg1"/>
              </a:solidFill>
            </a:rPr>
            <a:t>tanah</a:t>
          </a:r>
          <a:r>
            <a:rPr lang="en-ID" sz="2000" kern="1200" dirty="0" smtClean="0">
              <a:solidFill>
                <a:schemeClr val="bg1"/>
              </a:solidFill>
            </a:rPr>
            <a:t>, </a:t>
          </a:r>
          <a:r>
            <a:rPr lang="en-ID" sz="2000" kern="1200" dirty="0" err="1" smtClean="0">
              <a:solidFill>
                <a:schemeClr val="bg1"/>
              </a:solidFill>
            </a:rPr>
            <a:t>kedalaman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efektif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tanah</a:t>
          </a:r>
          <a:r>
            <a:rPr lang="en-ID" sz="2000" kern="1200" dirty="0" smtClean="0">
              <a:solidFill>
                <a:schemeClr val="bg1"/>
              </a:solidFill>
            </a:rPr>
            <a:t>, </a:t>
          </a:r>
          <a:r>
            <a:rPr lang="en-ID" sz="2000" kern="1200" dirty="0" err="1" smtClean="0">
              <a:solidFill>
                <a:schemeClr val="bg1"/>
              </a:solidFill>
            </a:rPr>
            <a:t>kedalaman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sulfidik</a:t>
          </a:r>
          <a:r>
            <a:rPr lang="en-ID" sz="2000" kern="1200" dirty="0" smtClean="0">
              <a:solidFill>
                <a:schemeClr val="bg1"/>
              </a:solidFill>
            </a:rPr>
            <a:t>, </a:t>
          </a:r>
          <a:r>
            <a:rPr lang="en-ID" sz="2000" kern="1200" dirty="0" err="1" smtClean="0">
              <a:solidFill>
                <a:schemeClr val="bg1"/>
              </a:solidFill>
            </a:rPr>
            <a:t>dan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kematangan</a:t>
          </a:r>
          <a:r>
            <a:rPr lang="en-ID" sz="2000" kern="1200" dirty="0" smtClean="0">
              <a:solidFill>
                <a:schemeClr val="bg1"/>
              </a:solidFill>
            </a:rPr>
            <a:t> </a:t>
          </a:r>
          <a:r>
            <a:rPr lang="en-ID" sz="2000" kern="1200" dirty="0" err="1" smtClean="0">
              <a:solidFill>
                <a:schemeClr val="bg1"/>
              </a:solidFill>
            </a:rPr>
            <a:t>tanah</a:t>
          </a:r>
          <a:r>
            <a:rPr lang="en-ID" sz="2000" kern="1200" dirty="0" smtClean="0">
              <a:solidFill>
                <a:schemeClr val="bg1"/>
              </a:solidFill>
            </a:rPr>
            <a:t> (n-value). </a:t>
          </a:r>
          <a:endParaRPr lang="en-US" sz="2000" kern="1200" dirty="0">
            <a:solidFill>
              <a:schemeClr val="bg1"/>
            </a:solidFill>
          </a:endParaRPr>
        </a:p>
      </dsp:txBody>
      <dsp:txXfrm rot="5400000">
        <a:off x="3195578" y="6"/>
        <a:ext cx="5722259" cy="43894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7B83070-98BC-4201-9978-3B431924C0A5}" type="datetimeFigureOut">
              <a:rPr lang="en-US" smtClean="0"/>
              <a:pPr/>
              <a:t>12/30/2018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2EEF50-A1D4-47B7-9342-51005ECAEBC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391815"/>
          </a:xfrm>
        </p:spPr>
        <p:txBody>
          <a:bodyPr>
            <a:normAutofit fontScale="90000"/>
          </a:bodyPr>
          <a:lstStyle/>
          <a:p>
            <a:pPr algn="ctr"/>
            <a:r>
              <a:rPr lang="en-ID" dirty="0" smtClean="0"/>
              <a:t>MENDESKRIPSIKAN KABUPATEN KUBU RAYA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3717032"/>
            <a:ext cx="6560234" cy="1752600"/>
          </a:xfrm>
        </p:spPr>
        <p:txBody>
          <a:bodyPr/>
          <a:lstStyle/>
          <a:p>
            <a:pPr algn="ctr"/>
            <a:r>
              <a:rPr lang="en-ID" dirty="0" smtClean="0"/>
              <a:t>RENI OKTALIANA </a:t>
            </a:r>
          </a:p>
          <a:p>
            <a:pPr algn="ctr"/>
            <a:r>
              <a:rPr lang="en-ID" dirty="0" smtClean="0"/>
              <a:t>S881802002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440160"/>
          </a:xfrm>
        </p:spPr>
        <p:txBody>
          <a:bodyPr>
            <a:noAutofit/>
          </a:bodyPr>
          <a:lstStyle/>
          <a:p>
            <a:pPr lvl="0" algn="ctr"/>
            <a:r>
              <a:rPr lang="en-US" sz="3200" b="1" dirty="0" err="1" smtClean="0">
                <a:solidFill>
                  <a:schemeClr val="tx1"/>
                </a:solidFill>
              </a:rPr>
              <a:t>Kondisi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Kabupaten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Kubu</a:t>
            </a:r>
            <a:r>
              <a:rPr lang="en-US" sz="3200" b="1" dirty="0" smtClean="0">
                <a:solidFill>
                  <a:schemeClr val="tx1"/>
                </a:solidFill>
              </a:rPr>
              <a:t> Raya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b="1" dirty="0" err="1" smtClean="0">
                <a:solidFill>
                  <a:schemeClr val="tx1"/>
                </a:solidFill>
              </a:rPr>
              <a:t>Kondisi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Geografis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D" sz="2600" dirty="0" smtClean="0"/>
              <a:t>	</a:t>
            </a:r>
            <a:r>
              <a:rPr lang="en-ID" sz="2600" dirty="0" err="1" smtClean="0"/>
              <a:t>Secara</a:t>
            </a:r>
            <a:r>
              <a:rPr lang="en-ID" sz="2600" dirty="0" smtClean="0"/>
              <a:t> </a:t>
            </a:r>
            <a:r>
              <a:rPr lang="en-ID" sz="2600" dirty="0" err="1" smtClean="0"/>
              <a:t>geografis</a:t>
            </a:r>
            <a:r>
              <a:rPr lang="en-ID" sz="2600" dirty="0" smtClean="0"/>
              <a:t> </a:t>
            </a:r>
            <a:r>
              <a:rPr lang="en-ID" sz="2600" dirty="0" err="1" smtClean="0"/>
              <a:t>Kabupaten</a:t>
            </a:r>
            <a:r>
              <a:rPr lang="en-ID" sz="2600" dirty="0" smtClean="0"/>
              <a:t> </a:t>
            </a:r>
            <a:r>
              <a:rPr lang="en-ID" sz="2600" dirty="0" err="1" smtClean="0"/>
              <a:t>Kubu</a:t>
            </a:r>
            <a:r>
              <a:rPr lang="en-ID" sz="2600" dirty="0" smtClean="0"/>
              <a:t> Raya </a:t>
            </a:r>
            <a:r>
              <a:rPr lang="en-ID" sz="2600" dirty="0" err="1" smtClean="0"/>
              <a:t>terletak</a:t>
            </a:r>
            <a:r>
              <a:rPr lang="en-ID" sz="2600" dirty="0" smtClean="0"/>
              <a:t> </a:t>
            </a:r>
            <a:r>
              <a:rPr lang="en-ID" sz="2600" dirty="0" err="1" smtClean="0"/>
              <a:t>pada</a:t>
            </a:r>
            <a:r>
              <a:rPr lang="en-ID" sz="2600" dirty="0" smtClean="0"/>
              <a:t> 108° 35’ – 109° 58’ </a:t>
            </a:r>
            <a:r>
              <a:rPr lang="en-ID" sz="2600" dirty="0" err="1" smtClean="0"/>
              <a:t>Bujur</a:t>
            </a:r>
            <a:r>
              <a:rPr lang="en-ID" sz="2600" dirty="0" smtClean="0"/>
              <a:t> </a:t>
            </a:r>
            <a:r>
              <a:rPr lang="en-ID" sz="2600" dirty="0" err="1" smtClean="0"/>
              <a:t>Timur</a:t>
            </a:r>
            <a:r>
              <a:rPr lang="en-ID" sz="2600" dirty="0" smtClean="0"/>
              <a:t> </a:t>
            </a:r>
            <a:r>
              <a:rPr lang="en-ID" sz="2600" dirty="0" err="1" smtClean="0"/>
              <a:t>dan</a:t>
            </a:r>
            <a:r>
              <a:rPr lang="en-ID" sz="2600" dirty="0" smtClean="0"/>
              <a:t> 0° 44’ </a:t>
            </a:r>
            <a:r>
              <a:rPr lang="en-ID" sz="2600" dirty="0" err="1" smtClean="0"/>
              <a:t>Lintang</a:t>
            </a:r>
            <a:r>
              <a:rPr lang="en-ID" sz="2600" dirty="0" smtClean="0"/>
              <a:t> Utara – 1° 01’ </a:t>
            </a:r>
            <a:r>
              <a:rPr lang="en-ID" sz="2600" dirty="0" err="1" smtClean="0"/>
              <a:t>Lintang</a:t>
            </a:r>
            <a:r>
              <a:rPr lang="en-ID" sz="2600" dirty="0" smtClean="0"/>
              <a:t> Selatan. </a:t>
            </a:r>
            <a:r>
              <a:rPr lang="en-ID" sz="2600" dirty="0" err="1" smtClean="0"/>
              <a:t>Kabupaten</a:t>
            </a:r>
            <a:r>
              <a:rPr lang="en-ID" sz="2600" dirty="0" smtClean="0"/>
              <a:t> </a:t>
            </a:r>
            <a:r>
              <a:rPr lang="en-ID" sz="2600" dirty="0" err="1" smtClean="0"/>
              <a:t>ini</a:t>
            </a:r>
            <a:r>
              <a:rPr lang="en-ID" sz="2600" dirty="0" smtClean="0"/>
              <a:t> </a:t>
            </a:r>
            <a:r>
              <a:rPr lang="en-ID" sz="2600" dirty="0" err="1" smtClean="0"/>
              <a:t>berada</a:t>
            </a:r>
            <a:r>
              <a:rPr lang="en-ID" sz="2600" dirty="0" smtClean="0"/>
              <a:t> </a:t>
            </a:r>
            <a:r>
              <a:rPr lang="en-ID" sz="2600" dirty="0" err="1" smtClean="0"/>
              <a:t>di</a:t>
            </a:r>
            <a:r>
              <a:rPr lang="en-ID" sz="2600" dirty="0" smtClean="0"/>
              <a:t> </a:t>
            </a:r>
            <a:r>
              <a:rPr lang="en-ID" sz="2600" dirty="0" err="1" smtClean="0"/>
              <a:t>bagian</a:t>
            </a:r>
            <a:r>
              <a:rPr lang="en-ID" sz="2600" dirty="0" smtClean="0"/>
              <a:t> </a:t>
            </a:r>
            <a:r>
              <a:rPr lang="en-ID" sz="2600" dirty="0" err="1" smtClean="0"/>
              <a:t>barat</a:t>
            </a:r>
            <a:r>
              <a:rPr lang="en-ID" sz="2600" dirty="0" smtClean="0"/>
              <a:t> </a:t>
            </a:r>
            <a:r>
              <a:rPr lang="en-ID" sz="2600" dirty="0" err="1" smtClean="0"/>
              <a:t>Provinsi</a:t>
            </a:r>
            <a:r>
              <a:rPr lang="en-ID" sz="2600" dirty="0" smtClean="0"/>
              <a:t> Kalimantan Barat.</a:t>
            </a:r>
            <a:r>
              <a:rPr lang="en-ID" dirty="0" smtClean="0"/>
              <a:t> </a:t>
            </a:r>
            <a:r>
              <a:rPr lang="en-ID" dirty="0" err="1" smtClean="0"/>
              <a:t>L</a:t>
            </a:r>
            <a:r>
              <a:rPr lang="en-ID" sz="2600" dirty="0" err="1" smtClean="0"/>
              <a:t>uas</a:t>
            </a:r>
            <a:r>
              <a:rPr lang="en-ID" sz="2600" dirty="0" smtClean="0"/>
              <a:t> </a:t>
            </a:r>
            <a:r>
              <a:rPr lang="en-ID" sz="2600" dirty="0" err="1" smtClean="0"/>
              <a:t>wilayahnya</a:t>
            </a:r>
            <a:r>
              <a:rPr lang="en-ID" sz="2600" dirty="0" smtClean="0"/>
              <a:t> </a:t>
            </a:r>
            <a:r>
              <a:rPr lang="en-ID" sz="2600" dirty="0" err="1" smtClean="0"/>
              <a:t>yaitu</a:t>
            </a:r>
            <a:r>
              <a:rPr lang="en-ID" sz="2600" dirty="0" smtClean="0"/>
              <a:t> 6.985,20 km² </a:t>
            </a:r>
            <a:r>
              <a:rPr lang="en-ID" sz="2600" dirty="0" err="1" smtClean="0"/>
              <a:t>terdiri</a:t>
            </a:r>
            <a:r>
              <a:rPr lang="en-ID" sz="2600" dirty="0" smtClean="0"/>
              <a:t> </a:t>
            </a:r>
            <a:r>
              <a:rPr lang="en-ID" sz="2600" dirty="0" err="1" smtClean="0"/>
              <a:t>dari</a:t>
            </a:r>
            <a:r>
              <a:rPr lang="en-ID" sz="2600" dirty="0" smtClean="0"/>
              <a:t> </a:t>
            </a:r>
            <a:r>
              <a:rPr lang="en-ID" sz="2600" dirty="0" err="1" smtClean="0"/>
              <a:t>daratan</a:t>
            </a:r>
            <a:r>
              <a:rPr lang="en-ID" sz="2600" dirty="0" smtClean="0"/>
              <a:t> </a:t>
            </a:r>
            <a:r>
              <a:rPr lang="en-ID" sz="2600" dirty="0" err="1" smtClean="0"/>
              <a:t>seluas</a:t>
            </a:r>
            <a:r>
              <a:rPr lang="en-ID" sz="2600" dirty="0" smtClean="0"/>
              <a:t> 4.785 km² </a:t>
            </a:r>
            <a:r>
              <a:rPr lang="en-ID" sz="2600" dirty="0" err="1" smtClean="0"/>
              <a:t>dan</a:t>
            </a:r>
            <a:r>
              <a:rPr lang="en-ID" sz="2600" dirty="0" smtClean="0"/>
              <a:t> </a:t>
            </a:r>
            <a:r>
              <a:rPr lang="en-ID" sz="2600" dirty="0" err="1" smtClean="0"/>
              <a:t>lautan</a:t>
            </a:r>
            <a:r>
              <a:rPr lang="en-ID" sz="2600" dirty="0" smtClean="0"/>
              <a:t> </a:t>
            </a:r>
            <a:r>
              <a:rPr lang="en-ID" sz="2600" dirty="0" err="1" smtClean="0"/>
              <a:t>seluas</a:t>
            </a:r>
            <a:r>
              <a:rPr lang="en-ID" sz="2600" dirty="0" smtClean="0"/>
              <a:t> 2.197 km² </a:t>
            </a:r>
            <a:r>
              <a:rPr lang="en-ID" sz="2600" dirty="0" err="1" smtClean="0"/>
              <a:t>dengan</a:t>
            </a:r>
            <a:r>
              <a:rPr lang="en-ID" sz="2600" dirty="0" smtClean="0"/>
              <a:t> 39 </a:t>
            </a:r>
            <a:r>
              <a:rPr lang="en-ID" sz="2600" dirty="0" err="1" smtClean="0"/>
              <a:t>pulau-pulau</a:t>
            </a:r>
            <a:r>
              <a:rPr lang="en-ID" sz="2600" dirty="0" smtClean="0"/>
              <a:t> </a:t>
            </a:r>
            <a:r>
              <a:rPr lang="en-ID" sz="2600" dirty="0" err="1" smtClean="0"/>
              <a:t>kecil</a:t>
            </a:r>
            <a:r>
              <a:rPr lang="en-ID" sz="2600" dirty="0" smtClean="0"/>
              <a:t> </a:t>
            </a:r>
            <a:r>
              <a:rPr lang="en-ID" sz="2600" dirty="0" err="1" smtClean="0"/>
              <a:t>dan</a:t>
            </a:r>
            <a:r>
              <a:rPr lang="en-ID" sz="2600" dirty="0" smtClean="0"/>
              <a:t> </a:t>
            </a:r>
            <a:r>
              <a:rPr lang="en-ID" sz="2600" dirty="0" err="1" smtClean="0"/>
              <a:t>terdiri</a:t>
            </a:r>
            <a:r>
              <a:rPr lang="en-ID" sz="2600" dirty="0" smtClean="0"/>
              <a:t> </a:t>
            </a:r>
            <a:r>
              <a:rPr lang="en-ID" sz="2600" dirty="0" err="1" smtClean="0"/>
              <a:t>atas</a:t>
            </a:r>
            <a:r>
              <a:rPr lang="en-ID" sz="2600" dirty="0" smtClean="0"/>
              <a:t> 9 </a:t>
            </a:r>
            <a:r>
              <a:rPr lang="en-ID" sz="2600" dirty="0" err="1" smtClean="0"/>
              <a:t>wilayah</a:t>
            </a:r>
            <a:r>
              <a:rPr lang="en-ID" sz="2600" dirty="0" smtClean="0"/>
              <a:t> </a:t>
            </a:r>
            <a:r>
              <a:rPr lang="en-ID" sz="2600" dirty="0" err="1" smtClean="0"/>
              <a:t>kecamatan</a:t>
            </a:r>
            <a:r>
              <a:rPr lang="en-ID" sz="2600" dirty="0" smtClean="0"/>
              <a:t>. </a:t>
            </a:r>
            <a:r>
              <a:rPr lang="en-ID" sz="2600" dirty="0" err="1" smtClean="0"/>
              <a:t>Kabupaten</a:t>
            </a:r>
            <a:r>
              <a:rPr lang="en-ID" sz="2600" dirty="0" smtClean="0"/>
              <a:t> </a:t>
            </a:r>
            <a:r>
              <a:rPr lang="en-ID" sz="2600" dirty="0" err="1" smtClean="0"/>
              <a:t>Kubu</a:t>
            </a:r>
            <a:r>
              <a:rPr lang="en-ID" sz="2600" dirty="0" smtClean="0"/>
              <a:t> Raya </a:t>
            </a:r>
            <a:r>
              <a:rPr lang="en-ID" sz="2600" dirty="0" err="1" smtClean="0"/>
              <a:t>secara</a:t>
            </a:r>
            <a:r>
              <a:rPr lang="en-ID" sz="2600" dirty="0" smtClean="0"/>
              <a:t> </a:t>
            </a:r>
            <a:r>
              <a:rPr lang="en-ID" sz="2600" dirty="0" err="1" smtClean="0"/>
              <a:t>umum</a:t>
            </a:r>
            <a:r>
              <a:rPr lang="en-ID" sz="2600" dirty="0" smtClean="0"/>
              <a:t> </a:t>
            </a:r>
            <a:r>
              <a:rPr lang="en-ID" sz="2600" dirty="0" err="1" smtClean="0"/>
              <a:t>merupakan</a:t>
            </a:r>
            <a:r>
              <a:rPr lang="en-ID" sz="2600" dirty="0" smtClean="0"/>
              <a:t> </a:t>
            </a:r>
            <a:r>
              <a:rPr lang="en-ID" sz="2600" dirty="0" err="1" smtClean="0"/>
              <a:t>daerah</a:t>
            </a:r>
            <a:r>
              <a:rPr lang="en-ID" sz="2600" dirty="0" smtClean="0"/>
              <a:t> </a:t>
            </a:r>
            <a:r>
              <a:rPr lang="en-ID" sz="2600" dirty="0" err="1" smtClean="0"/>
              <a:t>dataran</a:t>
            </a:r>
            <a:r>
              <a:rPr lang="en-ID" sz="2600" dirty="0" smtClean="0"/>
              <a:t> yang </a:t>
            </a:r>
            <a:r>
              <a:rPr lang="en-ID" sz="2600" dirty="0" err="1" smtClean="0"/>
              <a:t>relatif</a:t>
            </a:r>
            <a:r>
              <a:rPr lang="en-ID" sz="2600" dirty="0" smtClean="0"/>
              <a:t> </a:t>
            </a:r>
            <a:r>
              <a:rPr lang="en-ID" sz="2600" dirty="0" err="1" smtClean="0"/>
              <a:t>datar</a:t>
            </a:r>
            <a:r>
              <a:rPr lang="en-ID" sz="2600" dirty="0" smtClean="0"/>
              <a:t> </a:t>
            </a:r>
            <a:r>
              <a:rPr lang="en-ID" sz="2600" dirty="0" err="1" smtClean="0"/>
              <a:t>dengan</a:t>
            </a:r>
            <a:r>
              <a:rPr lang="en-ID" sz="2600" dirty="0" smtClean="0"/>
              <a:t> </a:t>
            </a:r>
            <a:r>
              <a:rPr lang="en-ID" sz="2600" dirty="0" err="1" smtClean="0"/>
              <a:t>garis</a:t>
            </a:r>
            <a:r>
              <a:rPr lang="en-ID" sz="2600" dirty="0" smtClean="0"/>
              <a:t> </a:t>
            </a:r>
            <a:r>
              <a:rPr lang="en-ID" sz="2600" dirty="0" err="1" smtClean="0"/>
              <a:t>pantai</a:t>
            </a:r>
            <a:r>
              <a:rPr lang="en-ID" sz="2600" dirty="0" smtClean="0"/>
              <a:t> </a:t>
            </a:r>
            <a:r>
              <a:rPr lang="en-ID" sz="2600" dirty="0" err="1" smtClean="0"/>
              <a:t>sepanjang</a:t>
            </a:r>
            <a:r>
              <a:rPr lang="en-ID" sz="2600" dirty="0" smtClean="0"/>
              <a:t> 149 Km.</a:t>
            </a:r>
            <a:r>
              <a:rPr lang="en-ID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 smtClean="0"/>
              <a:t>wilayah</a:t>
            </a:r>
            <a:r>
              <a:rPr lang="en-ID" dirty="0" smtClean="0"/>
              <a:t> </a:t>
            </a:r>
            <a:r>
              <a:rPr lang="en-ID" dirty="0" err="1" smtClean="0"/>
              <a:t>Kubu</a:t>
            </a:r>
            <a:r>
              <a:rPr lang="en-ID" dirty="0" smtClean="0"/>
              <a:t> Raya </a:t>
            </a:r>
            <a:r>
              <a:rPr lang="en-ID" dirty="0" err="1" smtClean="0"/>
              <a:t>berupa</a:t>
            </a:r>
            <a:r>
              <a:rPr lang="en-ID" dirty="0" smtClean="0"/>
              <a:t> </a:t>
            </a:r>
            <a:r>
              <a:rPr lang="en-ID" dirty="0" err="1" smtClean="0"/>
              <a:t>dataran</a:t>
            </a:r>
            <a:r>
              <a:rPr lang="en-ID" dirty="0" smtClean="0"/>
              <a:t> </a:t>
            </a:r>
            <a:r>
              <a:rPr lang="en-ID" dirty="0" err="1" smtClean="0"/>
              <a:t>rendah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rawa-rawa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ketinggian</a:t>
            </a:r>
            <a:r>
              <a:rPr lang="en-ID" dirty="0" smtClean="0"/>
              <a:t> &lt; 10 m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kemiringan</a:t>
            </a:r>
            <a:r>
              <a:rPr lang="en-ID" dirty="0" smtClean="0"/>
              <a:t> &lt; 2 %, </a:t>
            </a:r>
            <a:r>
              <a:rPr lang="en-ID" dirty="0" err="1" smtClean="0"/>
              <a:t>namun</a:t>
            </a:r>
            <a:r>
              <a:rPr lang="en-ID" dirty="0" smtClean="0"/>
              <a:t> </a:t>
            </a:r>
            <a:r>
              <a:rPr lang="en-ID" dirty="0" err="1" smtClean="0"/>
              <a:t>sesuai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kondisi</a:t>
            </a:r>
            <a:r>
              <a:rPr lang="en-ID" dirty="0" smtClean="0"/>
              <a:t> </a:t>
            </a:r>
            <a:r>
              <a:rPr lang="en-ID" dirty="0" err="1" smtClean="0"/>
              <a:t>geologis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geomorfologisnya</a:t>
            </a:r>
            <a:r>
              <a:rPr lang="en-ID" dirty="0" smtClean="0"/>
              <a:t> </a:t>
            </a:r>
            <a:r>
              <a:rPr lang="en-ID" dirty="0" err="1" smtClean="0"/>
              <a:t>masih</a:t>
            </a:r>
            <a:r>
              <a:rPr lang="en-ID" dirty="0" smtClean="0"/>
              <a:t>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dijumpai</a:t>
            </a:r>
            <a:r>
              <a:rPr lang="en-ID" dirty="0" smtClean="0"/>
              <a:t> </a:t>
            </a:r>
            <a:r>
              <a:rPr lang="en-ID" dirty="0" err="1" smtClean="0"/>
              <a:t>daerah-daerah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relief &gt; 10 m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kemiringan</a:t>
            </a:r>
            <a:r>
              <a:rPr lang="en-ID" dirty="0" smtClean="0"/>
              <a:t> </a:t>
            </a:r>
            <a:r>
              <a:rPr lang="en-ID" dirty="0" err="1" smtClean="0"/>
              <a:t>berkisar</a:t>
            </a:r>
            <a:r>
              <a:rPr lang="en-ID" dirty="0" smtClean="0"/>
              <a:t> </a:t>
            </a:r>
            <a:r>
              <a:rPr lang="en-ID" dirty="0" err="1" smtClean="0"/>
              <a:t>antara</a:t>
            </a:r>
            <a:r>
              <a:rPr lang="en-ID" dirty="0" smtClean="0"/>
              <a:t> 2 - &gt; 60 %.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Secara</a:t>
            </a:r>
            <a:r>
              <a:rPr lang="en-ID" dirty="0" smtClean="0"/>
              <a:t> </a:t>
            </a:r>
            <a:r>
              <a:rPr lang="en-ID" dirty="0" err="1" smtClean="0"/>
              <a:t>Administrasi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Sebelah</a:t>
            </a:r>
            <a:r>
              <a:rPr lang="en-US" dirty="0" smtClean="0"/>
              <a:t> </a:t>
            </a:r>
            <a:r>
              <a:rPr lang="en-US" dirty="0" err="1" smtClean="0"/>
              <a:t>utara</a:t>
            </a:r>
            <a:r>
              <a:rPr lang="en-US" dirty="0" smtClean="0"/>
              <a:t>: </a:t>
            </a:r>
            <a:r>
              <a:rPr lang="en-US" dirty="0" err="1" smtClean="0"/>
              <a:t>berbatasan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Kota Pontianak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Pontianak</a:t>
            </a:r>
          </a:p>
          <a:p>
            <a:pPr lvl="0"/>
            <a:r>
              <a:rPr lang="en-US" dirty="0" err="1" smtClean="0"/>
              <a:t>Sebelah</a:t>
            </a:r>
            <a:r>
              <a:rPr lang="en-US" dirty="0" smtClean="0"/>
              <a:t> </a:t>
            </a:r>
            <a:r>
              <a:rPr lang="en-US" dirty="0" err="1" smtClean="0"/>
              <a:t>timur</a:t>
            </a:r>
            <a:r>
              <a:rPr lang="en-US" dirty="0" smtClean="0"/>
              <a:t>: </a:t>
            </a:r>
            <a:r>
              <a:rPr lang="en-US" dirty="0" err="1" smtClean="0"/>
              <a:t>berbatasan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Kab</a:t>
            </a:r>
            <a:r>
              <a:rPr lang="en-US" dirty="0" smtClean="0"/>
              <a:t>. </a:t>
            </a:r>
            <a:r>
              <a:rPr lang="en-US" dirty="0" err="1" smtClean="0"/>
              <a:t>Landak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Kab</a:t>
            </a:r>
            <a:r>
              <a:rPr lang="en-US" dirty="0" smtClean="0"/>
              <a:t>. </a:t>
            </a:r>
            <a:r>
              <a:rPr lang="en-US" dirty="0" err="1" smtClean="0"/>
              <a:t>Sanggau</a:t>
            </a:r>
            <a:r>
              <a:rPr lang="en-US" dirty="0" smtClean="0"/>
              <a:t> </a:t>
            </a:r>
          </a:p>
          <a:p>
            <a:pPr lvl="0"/>
            <a:r>
              <a:rPr lang="en-US" dirty="0" err="1" smtClean="0"/>
              <a:t>Sebelah</a:t>
            </a:r>
            <a:r>
              <a:rPr lang="en-US" dirty="0" smtClean="0"/>
              <a:t> </a:t>
            </a:r>
            <a:r>
              <a:rPr lang="en-US" dirty="0" err="1" smtClean="0"/>
              <a:t>selatan</a:t>
            </a:r>
            <a:r>
              <a:rPr lang="en-US" dirty="0" smtClean="0"/>
              <a:t>: </a:t>
            </a:r>
            <a:r>
              <a:rPr lang="en-US" dirty="0" err="1" smtClean="0"/>
              <a:t>berbatasan</a:t>
            </a:r>
            <a:r>
              <a:rPr lang="en-US" dirty="0" smtClean="0"/>
              <a:t> </a:t>
            </a:r>
            <a:r>
              <a:rPr lang="en-US" dirty="0" err="1" smtClean="0"/>
              <a:t>dgn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</a:t>
            </a:r>
            <a:r>
              <a:rPr lang="en-US" dirty="0" err="1" smtClean="0"/>
              <a:t>Ketapang</a:t>
            </a:r>
            <a:endParaRPr lang="en-US" dirty="0" smtClean="0"/>
          </a:p>
          <a:p>
            <a:r>
              <a:rPr lang="en-US" dirty="0" err="1" smtClean="0"/>
              <a:t>Sebelah</a:t>
            </a:r>
            <a:r>
              <a:rPr lang="en-US" dirty="0" smtClean="0"/>
              <a:t> </a:t>
            </a:r>
            <a:r>
              <a:rPr lang="en-US" dirty="0" err="1" smtClean="0"/>
              <a:t>barat</a:t>
            </a:r>
            <a:r>
              <a:rPr lang="en-US" dirty="0" smtClean="0"/>
              <a:t>: </a:t>
            </a:r>
            <a:r>
              <a:rPr lang="en-US" dirty="0" err="1" smtClean="0"/>
              <a:t>berbatasan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Laut</a:t>
            </a:r>
            <a:r>
              <a:rPr lang="en-US" dirty="0" smtClean="0"/>
              <a:t> </a:t>
            </a:r>
            <a:r>
              <a:rPr lang="en-US" dirty="0" err="1" smtClean="0"/>
              <a:t>Natuna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 fontScale="90000"/>
          </a:bodyPr>
          <a:lstStyle/>
          <a:p>
            <a:pPr algn="ctr"/>
            <a:r>
              <a:rPr lang="en-ID" dirty="0" err="1" smtClean="0"/>
              <a:t>Peta</a:t>
            </a:r>
            <a:r>
              <a:rPr lang="en-ID" dirty="0" smtClean="0"/>
              <a:t> </a:t>
            </a:r>
            <a:r>
              <a:rPr lang="en-ID" dirty="0" err="1" smtClean="0"/>
              <a:t>administrasi</a:t>
            </a:r>
            <a:r>
              <a:rPr lang="en-ID" dirty="0" smtClean="0"/>
              <a:t>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Kubu</a:t>
            </a:r>
            <a:r>
              <a:rPr lang="en-ID" dirty="0" smtClean="0"/>
              <a:t> Raya</a:t>
            </a:r>
            <a:endParaRPr lang="en-US" dirty="0"/>
          </a:p>
        </p:txBody>
      </p:sp>
      <p:pic>
        <p:nvPicPr>
          <p:cNvPr id="4" name="Content Placeholder 3" descr="Gambar terkait"/>
          <p:cNvPicPr>
            <a:picLocks noGrp="1"/>
          </p:cNvPicPr>
          <p:nvPr>
            <p:ph idx="1"/>
          </p:nvPr>
        </p:nvPicPr>
        <p:blipFill>
          <a:blip r:embed="rId2" cstate="print"/>
          <a:srcRect l="4340" t="2817" r="4677" b="2627"/>
          <a:stretch>
            <a:fillRect/>
          </a:stretch>
        </p:blipFill>
        <p:spPr bwMode="auto">
          <a:xfrm>
            <a:off x="2411760" y="1844824"/>
            <a:ext cx="381642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12744"/>
          </a:xfrm>
        </p:spPr>
        <p:txBody>
          <a:bodyPr>
            <a:normAutofit fontScale="90000"/>
          </a:bodyPr>
          <a:lstStyle/>
          <a:p>
            <a:r>
              <a:rPr lang="en-US" sz="3100" dirty="0" err="1" smtClean="0"/>
              <a:t>Kondisi</a:t>
            </a:r>
            <a:r>
              <a:rPr lang="en-US" sz="3100" dirty="0" smtClean="0"/>
              <a:t> Daerah Di </a:t>
            </a:r>
            <a:r>
              <a:rPr lang="en-US" sz="3100" dirty="0" err="1" smtClean="0"/>
              <a:t>Kabupaten</a:t>
            </a:r>
            <a:r>
              <a:rPr lang="en-US" sz="3100" dirty="0" smtClean="0"/>
              <a:t> </a:t>
            </a:r>
            <a:r>
              <a:rPr lang="en-US" sz="3100" dirty="0" err="1" smtClean="0"/>
              <a:t>Kubu</a:t>
            </a:r>
            <a:r>
              <a:rPr lang="en-US" sz="3100" dirty="0" smtClean="0"/>
              <a:t> Raya.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D:\kkk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00808"/>
            <a:ext cx="8229600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dirty="0" err="1" smtClean="0"/>
              <a:t>Bentuk</a:t>
            </a:r>
            <a:r>
              <a:rPr lang="en-ID" dirty="0" smtClean="0"/>
              <a:t> </a:t>
            </a:r>
            <a:r>
              <a:rPr lang="en-ID" dirty="0" err="1" smtClean="0"/>
              <a:t>lahan</a:t>
            </a:r>
            <a:r>
              <a:rPr lang="en-ID" dirty="0" smtClean="0"/>
              <a:t> </a:t>
            </a:r>
            <a:r>
              <a:rPr lang="en-ID" dirty="0" err="1" smtClean="0"/>
              <a:t>di</a:t>
            </a:r>
            <a:r>
              <a:rPr lang="en-ID" dirty="0" smtClean="0"/>
              <a:t>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Kubu</a:t>
            </a:r>
            <a:r>
              <a:rPr lang="en-ID" dirty="0" smtClean="0"/>
              <a:t> Raya </a:t>
            </a:r>
            <a:r>
              <a:rPr lang="en-ID" dirty="0" err="1" smtClean="0"/>
              <a:t>Kalbar</a:t>
            </a:r>
            <a:endParaRPr lang="en-US" dirty="0"/>
          </a:p>
        </p:txBody>
      </p:sp>
      <p:pic>
        <p:nvPicPr>
          <p:cNvPr id="4" name="Content Placeholder 3" descr="D:\KUBURAYA\PETA MBAK RENI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88840"/>
            <a:ext cx="8640959" cy="463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dirty="0" err="1" smtClean="0">
                <a:solidFill>
                  <a:schemeClr val="tx1"/>
                </a:solidFill>
              </a:rPr>
              <a:t>Kondisi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Fisik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6868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Program Files (x86)\Microsoft Office\MEDIA\CAGCAT10\j0293828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47397" y="0"/>
            <a:ext cx="1096603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D" sz="3200" b="1" dirty="0" err="1" smtClean="0"/>
              <a:t>Tabel</a:t>
            </a:r>
            <a:r>
              <a:rPr lang="en-ID" sz="3200" b="1" dirty="0" smtClean="0"/>
              <a:t> 1. Tingkat </a:t>
            </a:r>
            <a:r>
              <a:rPr lang="en-ID" sz="3200" b="1" dirty="0" err="1" smtClean="0"/>
              <a:t>kematangan</a:t>
            </a:r>
            <a:r>
              <a:rPr lang="en-ID" sz="3200" b="1" dirty="0" smtClean="0"/>
              <a:t> </a:t>
            </a:r>
            <a:r>
              <a:rPr lang="en-ID" sz="3200" b="1" dirty="0" err="1" smtClean="0"/>
              <a:t>dan</a:t>
            </a:r>
            <a:r>
              <a:rPr lang="en-ID" sz="3200" b="1" dirty="0" smtClean="0"/>
              <a:t> </a:t>
            </a:r>
            <a:r>
              <a:rPr lang="en-ID" sz="3200" b="1" dirty="0" err="1" smtClean="0"/>
              <a:t>ketebalan</a:t>
            </a:r>
            <a:r>
              <a:rPr lang="en-ID" sz="3200" b="1" dirty="0" smtClean="0"/>
              <a:t> </a:t>
            </a:r>
            <a:r>
              <a:rPr lang="en-ID" sz="3200" b="1" dirty="0" err="1" smtClean="0"/>
              <a:t>gambut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99592" y="1988840"/>
          <a:ext cx="7643193" cy="2469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/>
                <a:gridCol w="2996886"/>
                <a:gridCol w="2547731"/>
              </a:tblGrid>
              <a:tr h="58948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SPT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 b="1" dirty="0">
                          <a:latin typeface="Times New Roman"/>
                          <a:ea typeface="Calibri"/>
                          <a:cs typeface="Times New Roman"/>
                        </a:rPr>
                        <a:t>Tingkat </a:t>
                      </a:r>
                      <a:r>
                        <a:rPr lang="en-ID" sz="2000" b="1" dirty="0" err="1">
                          <a:latin typeface="Times New Roman"/>
                          <a:ea typeface="Calibri"/>
                          <a:cs typeface="Times New Roman"/>
                        </a:rPr>
                        <a:t>Kematangan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 b="1" dirty="0" err="1">
                          <a:latin typeface="Times New Roman"/>
                          <a:ea typeface="Calibri"/>
                          <a:cs typeface="Times New Roman"/>
                        </a:rPr>
                        <a:t>Ketebalan</a:t>
                      </a:r>
                      <a:r>
                        <a:rPr lang="en-ID" sz="20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2000" b="1" dirty="0" err="1">
                          <a:latin typeface="Times New Roman"/>
                          <a:ea typeface="Calibri"/>
                          <a:cs typeface="Times New Roman"/>
                        </a:rPr>
                        <a:t>Gambut</a:t>
                      </a:r>
                      <a:r>
                        <a:rPr lang="en-ID" sz="2000" b="1" dirty="0">
                          <a:latin typeface="Times New Roman"/>
                          <a:ea typeface="Calibri"/>
                          <a:cs typeface="Times New Roman"/>
                        </a:rPr>
                        <a:t> (cm)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948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latin typeface="Times New Roman"/>
                          <a:ea typeface="Calibri"/>
                          <a:cs typeface="Times New Roman"/>
                        </a:rPr>
                        <a:t>Hemik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latin typeface="Times New Roman"/>
                          <a:ea typeface="Calibri"/>
                          <a:cs typeface="Times New Roman"/>
                        </a:rPr>
                        <a:t>50-100 cm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948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latin typeface="Times New Roman"/>
                          <a:ea typeface="Calibri"/>
                          <a:cs typeface="Times New Roman"/>
                        </a:rPr>
                        <a:t>Fibrik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latin typeface="Times New Roman"/>
                          <a:ea typeface="Calibri"/>
                          <a:cs typeface="Times New Roman"/>
                        </a:rPr>
                        <a:t>100-150 cm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948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 err="1">
                          <a:latin typeface="Times New Roman"/>
                          <a:ea typeface="Calibri"/>
                          <a:cs typeface="Times New Roman"/>
                        </a:rPr>
                        <a:t>Saprik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latin typeface="Times New Roman"/>
                          <a:ea typeface="Calibri"/>
                          <a:cs typeface="Times New Roman"/>
                        </a:rPr>
                        <a:t>50-100 cm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420513" y="4465657"/>
            <a:ext cx="4302973" cy="4001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Sumber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: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Pengamatan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lapangan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(2011).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 smtClean="0"/>
              <a:t>Betang</a:t>
            </a:r>
            <a:r>
              <a:rPr lang="en-US" sz="2800" dirty="0" smtClean="0"/>
              <a:t> </a:t>
            </a:r>
            <a:r>
              <a:rPr lang="en-US" sz="2800" dirty="0" err="1" smtClean="0"/>
              <a:t>lahan</a:t>
            </a:r>
            <a:r>
              <a:rPr lang="en-US" sz="2800" dirty="0" smtClean="0"/>
              <a:t> </a:t>
            </a:r>
            <a:r>
              <a:rPr lang="en-US" sz="2800" dirty="0" err="1" smtClean="0"/>
              <a:t>Kabupaten</a:t>
            </a:r>
            <a:r>
              <a:rPr lang="en-US" sz="2800" dirty="0" smtClean="0"/>
              <a:t> </a:t>
            </a:r>
            <a:r>
              <a:rPr lang="en-US" sz="2800" dirty="0" err="1" smtClean="0"/>
              <a:t>Kubu</a:t>
            </a:r>
            <a:r>
              <a:rPr lang="en-US" sz="2800" dirty="0" smtClean="0"/>
              <a:t> Raya.</a:t>
            </a:r>
            <a:endParaRPr lang="en-US" sz="2800" dirty="0"/>
          </a:p>
        </p:txBody>
      </p:sp>
      <p:pic>
        <p:nvPicPr>
          <p:cNvPr id="4" name="Content Placeholder 3" descr="D:\bentuk lahan kab kubu ray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774" y="1935163"/>
            <a:ext cx="807045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D:\laha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8136903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68152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err="1" smtClean="0"/>
              <a:t>Jenis</a:t>
            </a:r>
            <a:r>
              <a:rPr lang="en-US" b="1" dirty="0" smtClean="0"/>
              <a:t> Tanah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Jenis</a:t>
            </a:r>
            <a:r>
              <a:rPr lang="en-US" dirty="0" smtClean="0"/>
              <a:t>  </a:t>
            </a:r>
            <a:r>
              <a:rPr lang="en-US" dirty="0" err="1" smtClean="0"/>
              <a:t>tanah</a:t>
            </a:r>
            <a:r>
              <a:rPr lang="en-US" dirty="0" smtClean="0"/>
              <a:t> yang </a:t>
            </a:r>
            <a:r>
              <a:rPr lang="en-US" dirty="0" err="1" smtClean="0"/>
              <a:t>ditemui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</a:t>
            </a:r>
            <a:r>
              <a:rPr lang="en-US" dirty="0" err="1" smtClean="0"/>
              <a:t>Kubu</a:t>
            </a:r>
            <a:r>
              <a:rPr lang="en-US" dirty="0" smtClean="0"/>
              <a:t> Raya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aluvial</a:t>
            </a:r>
            <a:r>
              <a:rPr lang="en-US" dirty="0" smtClean="0"/>
              <a:t>, </a:t>
            </a:r>
            <a:r>
              <a:rPr lang="en-US" dirty="0" err="1" smtClean="0"/>
              <a:t>gleisol</a:t>
            </a:r>
            <a:r>
              <a:rPr lang="en-US" dirty="0" smtClean="0"/>
              <a:t>, </a:t>
            </a:r>
            <a:r>
              <a:rPr lang="en-US" dirty="0" err="1" smtClean="0"/>
              <a:t>organosol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regosol</a:t>
            </a:r>
            <a:r>
              <a:rPr lang="en-US" dirty="0" smtClean="0"/>
              <a:t>. Di </a:t>
            </a:r>
            <a:r>
              <a:rPr lang="en-US" dirty="0" err="1" smtClean="0"/>
              <a:t>kabupaten</a:t>
            </a:r>
            <a:r>
              <a:rPr lang="en-US" dirty="0" smtClean="0"/>
              <a:t> </a:t>
            </a:r>
            <a:r>
              <a:rPr lang="en-US" dirty="0" err="1" smtClean="0"/>
              <a:t>kubu</a:t>
            </a:r>
            <a:r>
              <a:rPr lang="en-US" dirty="0" smtClean="0"/>
              <a:t> </a:t>
            </a:r>
            <a:r>
              <a:rPr lang="en-US" dirty="0" err="1" smtClean="0"/>
              <a:t>raya</a:t>
            </a:r>
            <a:r>
              <a:rPr lang="en-US" dirty="0" smtClean="0"/>
              <a:t> </a:t>
            </a:r>
            <a:r>
              <a:rPr lang="en-US" dirty="0" err="1" smtClean="0"/>
              <a:t>didominasi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organosol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gambut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ID" dirty="0" smtClean="0"/>
              <a:t>	</a:t>
            </a:r>
            <a:r>
              <a:rPr lang="en-ID" dirty="0" err="1" smtClean="0"/>
              <a:t>Kapasitas</a:t>
            </a:r>
            <a:r>
              <a:rPr lang="en-ID" dirty="0" smtClean="0"/>
              <a:t> </a:t>
            </a:r>
            <a:r>
              <a:rPr lang="en-ID" dirty="0" err="1" smtClean="0"/>
              <a:t>mengikat</a:t>
            </a:r>
            <a:r>
              <a:rPr lang="en-ID" dirty="0" smtClean="0"/>
              <a:t> air </a:t>
            </a:r>
            <a:r>
              <a:rPr lang="en-ID" dirty="0" err="1" smtClean="0"/>
              <a:t>maksimum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gambut</a:t>
            </a:r>
            <a:r>
              <a:rPr lang="en-ID" dirty="0" smtClean="0"/>
              <a:t> </a:t>
            </a:r>
            <a:r>
              <a:rPr lang="en-ID" dirty="0" err="1" smtClean="0"/>
              <a:t>fibrik</a:t>
            </a:r>
            <a:r>
              <a:rPr lang="en-ID" dirty="0" smtClean="0"/>
              <a:t> </a:t>
            </a:r>
            <a:r>
              <a:rPr lang="en-ID" dirty="0" err="1" smtClean="0"/>
              <a:t>adalah</a:t>
            </a:r>
            <a:r>
              <a:rPr lang="en-ID" dirty="0" smtClean="0"/>
              <a:t> 580 – 3000 %,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gambut</a:t>
            </a:r>
            <a:r>
              <a:rPr lang="en-ID" dirty="0" smtClean="0"/>
              <a:t> </a:t>
            </a:r>
            <a:r>
              <a:rPr lang="en-ID" dirty="0" err="1" smtClean="0"/>
              <a:t>hemik</a:t>
            </a:r>
            <a:r>
              <a:rPr lang="en-ID" dirty="0" smtClean="0"/>
              <a:t> 450 – 850 %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gambut</a:t>
            </a:r>
            <a:r>
              <a:rPr lang="en-ID" dirty="0" smtClean="0"/>
              <a:t> </a:t>
            </a:r>
            <a:r>
              <a:rPr lang="en-ID" dirty="0" err="1" smtClean="0"/>
              <a:t>saprik</a:t>
            </a:r>
            <a:r>
              <a:rPr lang="en-ID" dirty="0" smtClean="0"/>
              <a:t> &lt; 450 %. </a:t>
            </a:r>
            <a:r>
              <a:rPr lang="en-ID" dirty="0" err="1" smtClean="0"/>
              <a:t>Ketebalan</a:t>
            </a:r>
            <a:r>
              <a:rPr lang="en-ID" dirty="0" smtClean="0"/>
              <a:t> </a:t>
            </a:r>
            <a:r>
              <a:rPr lang="en-ID" dirty="0" err="1" smtClean="0"/>
              <a:t>gambut</a:t>
            </a:r>
            <a:r>
              <a:rPr lang="en-ID" dirty="0" smtClean="0"/>
              <a:t> yang </a:t>
            </a:r>
            <a:r>
              <a:rPr lang="en-ID" dirty="0" err="1" smtClean="0"/>
              <a:t>berbeda</a:t>
            </a:r>
            <a:r>
              <a:rPr lang="en-ID" dirty="0" smtClean="0"/>
              <a:t>- </a:t>
            </a:r>
            <a:r>
              <a:rPr lang="en-ID" dirty="0" err="1" smtClean="0"/>
              <a:t>beda</a:t>
            </a:r>
            <a:r>
              <a:rPr lang="en-ID" dirty="0" smtClean="0"/>
              <a:t>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mempengaruhi</a:t>
            </a:r>
            <a:r>
              <a:rPr lang="en-ID" dirty="0" smtClean="0"/>
              <a:t> </a:t>
            </a:r>
            <a:r>
              <a:rPr lang="en-ID" dirty="0" err="1" smtClean="0"/>
              <a:t>tingkat</a:t>
            </a:r>
            <a:r>
              <a:rPr lang="en-ID" dirty="0" smtClean="0"/>
              <a:t> </a:t>
            </a:r>
            <a:r>
              <a:rPr lang="en-ID" dirty="0" err="1" smtClean="0"/>
              <a:t>kesuburan</a:t>
            </a:r>
            <a:r>
              <a:rPr lang="en-ID" dirty="0" smtClean="0"/>
              <a:t> </a:t>
            </a:r>
            <a:r>
              <a:rPr lang="en-ID" dirty="0" err="1" smtClean="0"/>
              <a:t>gambut</a:t>
            </a:r>
            <a:r>
              <a:rPr lang="en-ID" dirty="0" smtClean="0"/>
              <a:t>. </a:t>
            </a:r>
            <a:r>
              <a:rPr lang="en-ID" dirty="0" err="1" smtClean="0"/>
              <a:t>Semakin</a:t>
            </a:r>
            <a:r>
              <a:rPr lang="en-ID" dirty="0" smtClean="0"/>
              <a:t> </a:t>
            </a:r>
            <a:r>
              <a:rPr lang="en-ID" dirty="0" err="1" smtClean="0"/>
              <a:t>tebal</a:t>
            </a:r>
            <a:r>
              <a:rPr lang="en-ID" dirty="0" smtClean="0"/>
              <a:t> </a:t>
            </a:r>
            <a:r>
              <a:rPr lang="en-ID" dirty="0" err="1" smtClean="0"/>
              <a:t>gambut</a:t>
            </a:r>
            <a:r>
              <a:rPr lang="en-ID" dirty="0" smtClean="0"/>
              <a:t> </a:t>
            </a:r>
            <a:r>
              <a:rPr lang="en-ID" dirty="0" err="1" smtClean="0"/>
              <a:t>kesuburannya</a:t>
            </a:r>
            <a:r>
              <a:rPr lang="en-ID" dirty="0" smtClean="0"/>
              <a:t> </a:t>
            </a:r>
            <a:r>
              <a:rPr lang="en-ID" dirty="0" err="1" smtClean="0"/>
              <a:t>semakin</a:t>
            </a:r>
            <a:r>
              <a:rPr lang="en-ID" dirty="0" smtClean="0"/>
              <a:t> </a:t>
            </a:r>
            <a:r>
              <a:rPr lang="en-ID" dirty="0" err="1" smtClean="0"/>
              <a:t>menurun</a:t>
            </a:r>
            <a:r>
              <a:rPr lang="en-ID" dirty="0" smtClean="0"/>
              <a:t> </a:t>
            </a:r>
            <a:r>
              <a:rPr lang="en-ID" dirty="0" err="1" smtClean="0"/>
              <a:t>sehingga</a:t>
            </a:r>
            <a:r>
              <a:rPr lang="en-ID" dirty="0" smtClean="0"/>
              <a:t> </a:t>
            </a:r>
            <a:r>
              <a:rPr lang="en-ID" dirty="0" err="1" smtClean="0"/>
              <a:t>tanaman</a:t>
            </a:r>
            <a:r>
              <a:rPr lang="en-ID" dirty="0" smtClean="0"/>
              <a:t> </a:t>
            </a:r>
            <a:r>
              <a:rPr lang="en-ID" dirty="0" err="1" smtClean="0"/>
              <a:t>akan</a:t>
            </a:r>
            <a:r>
              <a:rPr lang="en-ID" dirty="0" smtClean="0"/>
              <a:t> </a:t>
            </a:r>
            <a:r>
              <a:rPr lang="en-ID" dirty="0" err="1" smtClean="0"/>
              <a:t>sulit</a:t>
            </a:r>
            <a:r>
              <a:rPr lang="en-ID" dirty="0" smtClean="0"/>
              <a:t> </a:t>
            </a:r>
            <a:r>
              <a:rPr lang="en-ID" dirty="0" err="1" smtClean="0"/>
              <a:t>mencapai</a:t>
            </a:r>
            <a:r>
              <a:rPr lang="en-ID" dirty="0" smtClean="0"/>
              <a:t> </a:t>
            </a:r>
            <a:r>
              <a:rPr lang="en-ID" dirty="0" err="1" smtClean="0"/>
              <a:t>lapisan</a:t>
            </a:r>
            <a:r>
              <a:rPr lang="en-ID" dirty="0" smtClean="0"/>
              <a:t> mineral yang </a:t>
            </a:r>
            <a:r>
              <a:rPr lang="en-ID" dirty="0" err="1" smtClean="0"/>
              <a:t>berada</a:t>
            </a:r>
            <a:r>
              <a:rPr lang="en-ID" dirty="0" smtClean="0"/>
              <a:t> </a:t>
            </a:r>
            <a:r>
              <a:rPr lang="en-ID" dirty="0" err="1" smtClean="0"/>
              <a:t>di</a:t>
            </a:r>
            <a:r>
              <a:rPr lang="en-ID" dirty="0" smtClean="0"/>
              <a:t> </a:t>
            </a:r>
            <a:r>
              <a:rPr lang="en-ID" dirty="0" err="1" smtClean="0"/>
              <a:t>lapisan</a:t>
            </a:r>
            <a:r>
              <a:rPr lang="en-ID" dirty="0" smtClean="0"/>
              <a:t> </a:t>
            </a:r>
            <a:r>
              <a:rPr lang="en-ID" dirty="0" err="1" smtClean="0"/>
              <a:t>bawahnya</a:t>
            </a:r>
            <a:r>
              <a:rPr lang="en-ID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04832"/>
          </a:xfrm>
        </p:spPr>
        <p:txBody>
          <a:bodyPr>
            <a:normAutofit fontScale="90000"/>
          </a:bodyPr>
          <a:lstStyle/>
          <a:p>
            <a:r>
              <a:rPr lang="en-ID" sz="2000" b="1" dirty="0" err="1" smtClean="0"/>
              <a:t>Tabel</a:t>
            </a:r>
            <a:r>
              <a:rPr lang="en-ID" sz="2000" b="1" dirty="0" smtClean="0"/>
              <a:t> 3. </a:t>
            </a:r>
            <a:r>
              <a:rPr lang="en-ID" sz="2000" b="1" dirty="0" err="1" smtClean="0"/>
              <a:t>Hasil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pengamatan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warna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tanah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pada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masing-masing</a:t>
            </a:r>
            <a:r>
              <a:rPr lang="en-ID" sz="2000" b="1" dirty="0" smtClean="0"/>
              <a:t> SPT</a:t>
            </a:r>
            <a:br>
              <a:rPr lang="en-ID" sz="2000" b="1" dirty="0" smtClean="0"/>
            </a:br>
            <a:r>
              <a:rPr lang="en-ID" sz="2000" i="1" dirty="0" err="1" smtClean="0"/>
              <a:t>Sumber</a:t>
            </a:r>
            <a:r>
              <a:rPr lang="en-ID" sz="2000" i="1" dirty="0" smtClean="0"/>
              <a:t>: </a:t>
            </a:r>
            <a:r>
              <a:rPr lang="en-ID" sz="2000" i="1" dirty="0" err="1" smtClean="0"/>
              <a:t>Pengamatan</a:t>
            </a:r>
            <a:r>
              <a:rPr lang="en-ID" sz="2000" i="1" dirty="0" smtClean="0"/>
              <a:t> </a:t>
            </a:r>
            <a:r>
              <a:rPr lang="en-ID" sz="2000" i="1" dirty="0" err="1" smtClean="0"/>
              <a:t>Lapangan</a:t>
            </a:r>
            <a:r>
              <a:rPr lang="en-ID" sz="2000" i="1" dirty="0" smtClean="0"/>
              <a:t> (2011).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4785"/>
          <a:ext cx="8229600" cy="5295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/>
                <a:gridCol w="1872208"/>
                <a:gridCol w="2160240"/>
                <a:gridCol w="3178696"/>
              </a:tblGrid>
              <a:tr h="58735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b="1" dirty="0">
                          <a:latin typeface="Times New Roman"/>
                          <a:ea typeface="Calibri"/>
                          <a:cs typeface="Times New Roman"/>
                        </a:rPr>
                        <a:t>SPT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b="1">
                          <a:latin typeface="Times New Roman"/>
                          <a:ea typeface="Calibri"/>
                          <a:cs typeface="Times New Roman"/>
                        </a:rPr>
                        <a:t>Kedalaman Tanah (cm)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b="1">
                          <a:latin typeface="Times New Roman"/>
                          <a:ea typeface="Calibri"/>
                          <a:cs typeface="Times New Roman"/>
                        </a:rPr>
                        <a:t>Warna Tanah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b="1" dirty="0" err="1">
                          <a:latin typeface="Times New Roman"/>
                          <a:ea typeface="Calibri"/>
                          <a:cs typeface="Times New Roman"/>
                        </a:rPr>
                        <a:t>Keterangan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35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0-70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70 - 120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(7,5YR 2/3)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(7,5YR 3/3)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kehitaman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gelap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9393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0-82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82-124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124-150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(10YR 4/4)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(10YR 3/3)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(10YR 4/1)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gelap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kekuningan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gelap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Abu-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abu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gelap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064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0-15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15-50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50-120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(10YR 2/3)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(7,5YR 2/3)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(10YR 4/1)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kehitaman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gelap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Abu-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abu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gelap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35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0-54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54-120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(10YR 2/1)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latin typeface="Times New Roman"/>
                          <a:ea typeface="Calibri"/>
                          <a:cs typeface="Times New Roman"/>
                        </a:rPr>
                        <a:t>(7,5YR 4/1)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kehitaman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gelap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9393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0-22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22-67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67-96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96-120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(7,5YR 3/4)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(7,5YR 4/3)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(10YR 4/1)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(10YR 5/1)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gelap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Cokelat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Abu-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abu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gelap</a:t>
                      </a: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latin typeface="Times New Roman"/>
                          <a:ea typeface="Calibri"/>
                          <a:cs typeface="Times New Roman"/>
                        </a:rPr>
                        <a:t>Abu-</a:t>
                      </a:r>
                      <a:r>
                        <a:rPr lang="en-ID" sz="1800" dirty="0" err="1">
                          <a:latin typeface="Times New Roman"/>
                          <a:ea typeface="Calibri"/>
                          <a:cs typeface="Times New Roman"/>
                        </a:rPr>
                        <a:t>abu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84176"/>
          </a:xfrm>
        </p:spPr>
        <p:txBody>
          <a:bodyPr>
            <a:normAutofit/>
          </a:bodyPr>
          <a:lstStyle/>
          <a:p>
            <a:pPr lvl="0"/>
            <a:r>
              <a:rPr lang="en-US" b="1" dirty="0" err="1" smtClean="0"/>
              <a:t>Klimatologi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Topografi</a:t>
            </a:r>
            <a:r>
              <a:rPr lang="en-US" b="1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Klimatologi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err="1" smtClean="0"/>
              <a:t>Topografi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ID" dirty="0" err="1" smtClean="0"/>
              <a:t>Iklim</a:t>
            </a:r>
            <a:r>
              <a:rPr lang="en-ID" dirty="0" smtClean="0"/>
              <a:t> </a:t>
            </a:r>
            <a:r>
              <a:rPr lang="en-ID" dirty="0" err="1" smtClean="0"/>
              <a:t>di</a:t>
            </a:r>
            <a:r>
              <a:rPr lang="en-ID" dirty="0" smtClean="0"/>
              <a:t>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Kubu</a:t>
            </a:r>
            <a:r>
              <a:rPr lang="en-ID" dirty="0" smtClean="0"/>
              <a:t> Raya </a:t>
            </a:r>
            <a:r>
              <a:rPr lang="en-ID" dirty="0" err="1" smtClean="0"/>
              <a:t>adalah</a:t>
            </a:r>
            <a:r>
              <a:rPr lang="en-ID" dirty="0" smtClean="0"/>
              <a:t> </a:t>
            </a:r>
            <a:r>
              <a:rPr lang="en-ID" dirty="0" err="1" smtClean="0"/>
              <a:t>tropis</a:t>
            </a:r>
            <a:r>
              <a:rPr lang="en-ID" dirty="0" smtClean="0"/>
              <a:t>. </a:t>
            </a:r>
            <a:r>
              <a:rPr lang="en-ID" dirty="0" err="1" smtClean="0"/>
              <a:t>Terdapat</a:t>
            </a:r>
            <a:r>
              <a:rPr lang="en-ID" dirty="0" smtClean="0"/>
              <a:t> </a:t>
            </a:r>
            <a:r>
              <a:rPr lang="en-ID" dirty="0" err="1" smtClean="0"/>
              <a:t>curah</a:t>
            </a:r>
            <a:r>
              <a:rPr lang="en-ID" dirty="0" smtClean="0"/>
              <a:t> </a:t>
            </a:r>
            <a:r>
              <a:rPr lang="en-ID" dirty="0" err="1" smtClean="0"/>
              <a:t>hujan</a:t>
            </a:r>
            <a:r>
              <a:rPr lang="en-ID" dirty="0" smtClean="0"/>
              <a:t> yang </a:t>
            </a:r>
            <a:r>
              <a:rPr lang="en-ID" dirty="0" err="1" smtClean="0"/>
              <a:t>signifikan</a:t>
            </a:r>
            <a:r>
              <a:rPr lang="en-ID" dirty="0" smtClean="0"/>
              <a:t> </a:t>
            </a:r>
            <a:r>
              <a:rPr lang="en-ID" dirty="0" err="1" smtClean="0"/>
              <a:t>sepanjang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</a:t>
            </a:r>
            <a:r>
              <a:rPr lang="en-ID" dirty="0" err="1" smtClean="0"/>
              <a:t>di</a:t>
            </a:r>
            <a:r>
              <a:rPr lang="en-ID" dirty="0" smtClean="0"/>
              <a:t> </a:t>
            </a:r>
            <a:r>
              <a:rPr lang="en-ID" dirty="0" err="1" smtClean="0"/>
              <a:t>Kubu</a:t>
            </a:r>
            <a:r>
              <a:rPr lang="en-ID" dirty="0" smtClean="0"/>
              <a:t> Raya. </a:t>
            </a:r>
            <a:r>
              <a:rPr lang="en-ID" dirty="0" err="1" smtClean="0"/>
              <a:t>Bahkan</a:t>
            </a:r>
            <a:r>
              <a:rPr lang="en-ID" dirty="0" smtClean="0"/>
              <a:t> </a:t>
            </a:r>
            <a:r>
              <a:rPr lang="en-ID" dirty="0" err="1" smtClean="0"/>
              <a:t>bulan</a:t>
            </a:r>
            <a:r>
              <a:rPr lang="en-ID" dirty="0" smtClean="0"/>
              <a:t> </a:t>
            </a:r>
            <a:r>
              <a:rPr lang="en-ID" dirty="0" err="1" smtClean="0"/>
              <a:t>terkering</a:t>
            </a:r>
            <a:r>
              <a:rPr lang="en-ID" dirty="0" smtClean="0"/>
              <a:t> </a:t>
            </a:r>
            <a:r>
              <a:rPr lang="en-ID" dirty="0" err="1" smtClean="0"/>
              <a:t>masih</a:t>
            </a:r>
            <a:r>
              <a:rPr lang="en-ID" dirty="0" smtClean="0"/>
              <a:t> </a:t>
            </a:r>
            <a:r>
              <a:rPr lang="en-ID" dirty="0" err="1" smtClean="0"/>
              <a:t>memiliki</a:t>
            </a:r>
            <a:r>
              <a:rPr lang="en-ID" dirty="0" smtClean="0"/>
              <a:t> </a:t>
            </a:r>
            <a:r>
              <a:rPr lang="en-ID" dirty="0" err="1" smtClean="0"/>
              <a:t>banyak</a:t>
            </a:r>
            <a:r>
              <a:rPr lang="en-ID" dirty="0" smtClean="0"/>
              <a:t> </a:t>
            </a:r>
            <a:r>
              <a:rPr lang="en-ID" dirty="0" err="1" smtClean="0"/>
              <a:t>curah</a:t>
            </a:r>
            <a:r>
              <a:rPr lang="en-ID" dirty="0" smtClean="0"/>
              <a:t> </a:t>
            </a:r>
            <a:r>
              <a:rPr lang="en-ID" dirty="0" err="1" smtClean="0"/>
              <a:t>hujan</a:t>
            </a:r>
            <a:r>
              <a:rPr lang="en-ID" dirty="0" smtClean="0"/>
              <a:t>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Topografi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Kubu</a:t>
            </a:r>
            <a:r>
              <a:rPr lang="en-ID" dirty="0" smtClean="0"/>
              <a:t> Raya </a:t>
            </a:r>
            <a:r>
              <a:rPr lang="en-ID" dirty="0" err="1" smtClean="0"/>
              <a:t>secara</a:t>
            </a:r>
            <a:r>
              <a:rPr lang="en-ID" dirty="0" smtClean="0"/>
              <a:t> </a:t>
            </a:r>
            <a:r>
              <a:rPr lang="en-ID" dirty="0" err="1" smtClean="0"/>
              <a:t>umum</a:t>
            </a:r>
            <a:r>
              <a:rPr lang="en-ID" dirty="0" smtClean="0"/>
              <a:t> </a:t>
            </a:r>
            <a:r>
              <a:rPr lang="en-ID" dirty="0" err="1" smtClean="0"/>
              <a:t>merupakan</a:t>
            </a:r>
            <a:r>
              <a:rPr lang="en-ID" dirty="0" smtClean="0"/>
              <a:t> </a:t>
            </a:r>
            <a:r>
              <a:rPr lang="en-ID" dirty="0" err="1" smtClean="0"/>
              <a:t>daerah</a:t>
            </a:r>
            <a:r>
              <a:rPr lang="en-ID" dirty="0" smtClean="0"/>
              <a:t> </a:t>
            </a:r>
            <a:r>
              <a:rPr lang="en-ID" dirty="0" err="1" smtClean="0"/>
              <a:t>dataran</a:t>
            </a:r>
            <a:r>
              <a:rPr lang="en-ID" dirty="0" smtClean="0"/>
              <a:t> yang </a:t>
            </a:r>
            <a:r>
              <a:rPr lang="en-ID" dirty="0" err="1" smtClean="0"/>
              <a:t>relatif</a:t>
            </a:r>
            <a:r>
              <a:rPr lang="en-ID" dirty="0" smtClean="0"/>
              <a:t> </a:t>
            </a:r>
            <a:r>
              <a:rPr lang="en-ID" dirty="0" err="1" smtClean="0"/>
              <a:t>datar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kemiringan</a:t>
            </a:r>
            <a:r>
              <a:rPr lang="en-ID" dirty="0" smtClean="0"/>
              <a:t> </a:t>
            </a:r>
            <a:r>
              <a:rPr lang="en-ID" dirty="0" err="1" smtClean="0"/>
              <a:t>lahan</a:t>
            </a:r>
            <a:r>
              <a:rPr lang="en-ID" dirty="0" smtClean="0"/>
              <a:t> 0 – 3% </a:t>
            </a:r>
            <a:r>
              <a:rPr lang="en-ID" dirty="0" err="1" smtClean="0"/>
              <a:t>seluas</a:t>
            </a:r>
            <a:r>
              <a:rPr lang="en-ID" dirty="0" smtClean="0"/>
              <a:t> 792.320 Ha (98%), Daerah </a:t>
            </a:r>
            <a:r>
              <a:rPr lang="en-ID" dirty="0" err="1" smtClean="0"/>
              <a:t>lereng</a:t>
            </a:r>
            <a:r>
              <a:rPr lang="en-ID" dirty="0" smtClean="0"/>
              <a:t> 3 – 15 % </a:t>
            </a:r>
            <a:r>
              <a:rPr lang="en-ID" dirty="0" err="1" smtClean="0"/>
              <a:t>seluas</a:t>
            </a:r>
            <a:r>
              <a:rPr lang="en-ID" dirty="0" smtClean="0"/>
              <a:t> 7.205 Ha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kelerengan</a:t>
            </a:r>
            <a:r>
              <a:rPr lang="en-ID" dirty="0" smtClean="0"/>
              <a:t> </a:t>
            </a:r>
            <a:r>
              <a:rPr lang="en-ID" dirty="0" err="1" smtClean="0"/>
              <a:t>diatas</a:t>
            </a:r>
            <a:r>
              <a:rPr lang="en-ID" dirty="0" smtClean="0"/>
              <a:t> 40 % </a:t>
            </a:r>
            <a:r>
              <a:rPr lang="en-ID" dirty="0" err="1" smtClean="0"/>
              <a:t>seluas</a:t>
            </a:r>
            <a:r>
              <a:rPr lang="en-ID" dirty="0" smtClean="0"/>
              <a:t> 850 Ha.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err="1" smtClean="0"/>
              <a:t>Peta</a:t>
            </a:r>
            <a:r>
              <a:rPr lang="en-US" sz="2400" dirty="0" smtClean="0"/>
              <a:t> </a:t>
            </a:r>
            <a:r>
              <a:rPr lang="en-US" sz="2400" dirty="0" err="1" smtClean="0"/>
              <a:t>Perkiraan</a:t>
            </a:r>
            <a:r>
              <a:rPr lang="en-US" sz="2400" dirty="0" smtClean="0"/>
              <a:t> </a:t>
            </a:r>
            <a:r>
              <a:rPr lang="en-US" sz="2400" dirty="0" err="1" smtClean="0"/>
              <a:t>Curah</a:t>
            </a:r>
            <a:r>
              <a:rPr lang="en-US" sz="2400" dirty="0" smtClean="0"/>
              <a:t> </a:t>
            </a:r>
            <a:r>
              <a:rPr lang="en-US" sz="2400" dirty="0" err="1" smtClean="0"/>
              <a:t>Hujan</a:t>
            </a:r>
            <a:r>
              <a:rPr lang="en-US" sz="2400" dirty="0" smtClean="0"/>
              <a:t> </a:t>
            </a:r>
            <a:r>
              <a:rPr lang="en-US" sz="2400" dirty="0" err="1" smtClean="0"/>
              <a:t>Bulan</a:t>
            </a:r>
            <a:r>
              <a:rPr lang="en-US" sz="2400" dirty="0" smtClean="0"/>
              <a:t> </a:t>
            </a:r>
            <a:r>
              <a:rPr lang="en-US" sz="2400" dirty="0" err="1" smtClean="0"/>
              <a:t>Oktober</a:t>
            </a:r>
            <a:r>
              <a:rPr lang="en-US" sz="2400" dirty="0" smtClean="0"/>
              <a:t> 2018 Kalimantan Barat</a:t>
            </a:r>
            <a:endParaRPr lang="en-US" sz="2400" dirty="0"/>
          </a:p>
        </p:txBody>
      </p:sp>
      <p:pic>
        <p:nvPicPr>
          <p:cNvPr id="4" name="Content Placeholder 3" descr="Hasil gambar untuk PETA  ADMINISTRASI HUJAN KABUPATEN KUBU RAY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16832"/>
            <a:ext cx="734481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100" b="1" dirty="0" err="1" smtClean="0"/>
              <a:t>Kondisi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Tempat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Tinggal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Kecamatan</a:t>
            </a:r>
            <a:r>
              <a:rPr lang="en-US" sz="3100" b="1" dirty="0" smtClean="0"/>
              <a:t> Sungai </a:t>
            </a:r>
            <a:r>
              <a:rPr lang="en-US" sz="3100" b="1" dirty="0" err="1" smtClean="0"/>
              <a:t>Kakap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500" lnSpcReduction="10000"/>
          </a:bodyPr>
          <a:lstStyle/>
          <a:p>
            <a:r>
              <a:rPr lang="en-ID" dirty="0" err="1" smtClean="0"/>
              <a:t>Kecamatan</a:t>
            </a:r>
            <a:r>
              <a:rPr lang="en-ID" dirty="0" smtClean="0"/>
              <a:t> Sungai </a:t>
            </a:r>
            <a:r>
              <a:rPr lang="en-ID" dirty="0" err="1" smtClean="0"/>
              <a:t>Kakap</a:t>
            </a:r>
            <a:r>
              <a:rPr lang="en-ID" dirty="0" smtClean="0"/>
              <a:t> </a:t>
            </a:r>
            <a:r>
              <a:rPr lang="en-ID" dirty="0" err="1" smtClean="0"/>
              <a:t>terbagi</a:t>
            </a:r>
            <a:r>
              <a:rPr lang="en-ID" dirty="0" smtClean="0"/>
              <a:t> </a:t>
            </a:r>
            <a:r>
              <a:rPr lang="en-ID" dirty="0" err="1" smtClean="0"/>
              <a:t>atas</a:t>
            </a:r>
            <a:r>
              <a:rPr lang="en-ID" dirty="0" smtClean="0"/>
              <a:t> </a:t>
            </a:r>
            <a:r>
              <a:rPr lang="en-ID" dirty="0" err="1" smtClean="0"/>
              <a:t>beberapa</a:t>
            </a:r>
            <a:r>
              <a:rPr lang="en-ID" dirty="0" smtClean="0"/>
              <a:t> </a:t>
            </a:r>
            <a:r>
              <a:rPr lang="en-ID" dirty="0" err="1" smtClean="0"/>
              <a:t>gugus</a:t>
            </a:r>
            <a:r>
              <a:rPr lang="en-ID" dirty="0" smtClean="0"/>
              <a:t> </a:t>
            </a:r>
            <a:r>
              <a:rPr lang="en-ID" dirty="0" err="1" smtClean="0"/>
              <a:t>pulau</a:t>
            </a:r>
            <a:r>
              <a:rPr lang="en-ID" dirty="0" smtClean="0"/>
              <a:t>, </a:t>
            </a:r>
            <a:r>
              <a:rPr lang="en-ID" dirty="0" err="1" smtClean="0"/>
              <a:t>beberapa</a:t>
            </a:r>
            <a:r>
              <a:rPr lang="en-ID" dirty="0" smtClean="0"/>
              <a:t> </a:t>
            </a:r>
            <a:r>
              <a:rPr lang="en-ID" dirty="0" err="1" smtClean="0"/>
              <a:t>pulau</a:t>
            </a:r>
            <a:r>
              <a:rPr lang="en-ID" dirty="0" smtClean="0"/>
              <a:t> </a:t>
            </a:r>
            <a:r>
              <a:rPr lang="en-ID" dirty="0" err="1" smtClean="0"/>
              <a:t>berbatasan</a:t>
            </a:r>
            <a:r>
              <a:rPr lang="en-ID" dirty="0" smtClean="0"/>
              <a:t> </a:t>
            </a:r>
            <a:r>
              <a:rPr lang="en-ID" dirty="0" err="1" smtClean="0"/>
              <a:t>langsung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Laut</a:t>
            </a:r>
            <a:r>
              <a:rPr lang="en-ID" dirty="0" smtClean="0"/>
              <a:t> </a:t>
            </a:r>
            <a:r>
              <a:rPr lang="en-ID" dirty="0" err="1" smtClean="0"/>
              <a:t>Natuna</a:t>
            </a:r>
            <a:r>
              <a:rPr lang="en-ID" dirty="0" smtClean="0"/>
              <a:t>. </a:t>
            </a:r>
            <a:r>
              <a:rPr lang="en-ID" dirty="0" err="1" smtClean="0"/>
              <a:t>Kondisi</a:t>
            </a:r>
            <a:r>
              <a:rPr lang="en-ID" dirty="0" smtClean="0"/>
              <a:t> </a:t>
            </a:r>
            <a:r>
              <a:rPr lang="en-ID" dirty="0" err="1" smtClean="0"/>
              <a:t>alam</a:t>
            </a:r>
            <a:r>
              <a:rPr lang="en-ID" dirty="0" smtClean="0"/>
              <a:t> </a:t>
            </a:r>
            <a:r>
              <a:rPr lang="en-ID" dirty="0" err="1" smtClean="0"/>
              <a:t>demikian</a:t>
            </a:r>
            <a:r>
              <a:rPr lang="en-ID" dirty="0" smtClean="0"/>
              <a:t> </a:t>
            </a:r>
            <a:r>
              <a:rPr lang="en-ID" dirty="0" err="1" smtClean="0"/>
              <a:t>telah</a:t>
            </a:r>
            <a:r>
              <a:rPr lang="en-ID" dirty="0" smtClean="0"/>
              <a:t> </a:t>
            </a:r>
            <a:r>
              <a:rPr lang="en-ID" dirty="0" err="1" smtClean="0"/>
              <a:t>menjadikan</a:t>
            </a:r>
            <a:r>
              <a:rPr lang="en-ID" dirty="0" smtClean="0"/>
              <a:t> Wilayah </a:t>
            </a:r>
            <a:r>
              <a:rPr lang="en-ID" dirty="0" err="1" smtClean="0"/>
              <a:t>Kecamatan</a:t>
            </a:r>
            <a:r>
              <a:rPr lang="en-ID" dirty="0" smtClean="0"/>
              <a:t> </a:t>
            </a:r>
            <a:r>
              <a:rPr lang="en-ID" dirty="0" err="1" smtClean="0"/>
              <a:t>Kakap</a:t>
            </a:r>
            <a:r>
              <a:rPr lang="en-ID" dirty="0" smtClean="0"/>
              <a:t> </a:t>
            </a:r>
            <a:r>
              <a:rPr lang="en-ID" dirty="0" err="1" smtClean="0"/>
              <a:t>bagian</a:t>
            </a:r>
            <a:r>
              <a:rPr lang="en-ID" dirty="0" smtClean="0"/>
              <a:t> </a:t>
            </a:r>
            <a:r>
              <a:rPr lang="en-ID" dirty="0" err="1" smtClean="0"/>
              <a:t>pesisir</a:t>
            </a:r>
            <a:r>
              <a:rPr lang="en-ID" dirty="0" smtClean="0"/>
              <a:t> </a:t>
            </a:r>
            <a:r>
              <a:rPr lang="en-ID" dirty="0" err="1" smtClean="0"/>
              <a:t>seperti</a:t>
            </a:r>
            <a:r>
              <a:rPr lang="en-ID" dirty="0" smtClean="0"/>
              <a:t> </a:t>
            </a:r>
            <a:r>
              <a:rPr lang="en-ID" dirty="0" err="1" smtClean="0"/>
              <a:t>seperti</a:t>
            </a:r>
            <a:r>
              <a:rPr lang="en-ID" dirty="0" smtClean="0"/>
              <a:t> </a:t>
            </a:r>
            <a:r>
              <a:rPr lang="en-ID" dirty="0" err="1" smtClean="0"/>
              <a:t>Tanjung</a:t>
            </a:r>
            <a:r>
              <a:rPr lang="en-ID" dirty="0" smtClean="0"/>
              <a:t> </a:t>
            </a:r>
            <a:r>
              <a:rPr lang="en-ID" dirty="0" err="1" smtClean="0"/>
              <a:t>Saleh</a:t>
            </a:r>
            <a:r>
              <a:rPr lang="en-ID" dirty="0" smtClean="0"/>
              <a:t>, </a:t>
            </a:r>
            <a:r>
              <a:rPr lang="en-ID" dirty="0" err="1" smtClean="0"/>
              <a:t>Jeruju</a:t>
            </a:r>
            <a:r>
              <a:rPr lang="en-ID" dirty="0" smtClean="0"/>
              <a:t> </a:t>
            </a:r>
            <a:r>
              <a:rPr lang="en-ID" dirty="0" err="1" smtClean="0"/>
              <a:t>Besar</a:t>
            </a:r>
            <a:r>
              <a:rPr lang="en-ID" dirty="0" smtClean="0"/>
              <a:t>, Sungai </a:t>
            </a:r>
            <a:r>
              <a:rPr lang="en-ID" dirty="0" err="1" smtClean="0"/>
              <a:t>Itik</a:t>
            </a:r>
            <a:r>
              <a:rPr lang="en-ID" dirty="0" smtClean="0"/>
              <a:t>, </a:t>
            </a:r>
            <a:r>
              <a:rPr lang="en-ID" dirty="0" err="1" smtClean="0"/>
              <a:t>dan</a:t>
            </a:r>
            <a:r>
              <a:rPr lang="en-ID" dirty="0" smtClean="0"/>
              <a:t> Sungai </a:t>
            </a:r>
            <a:r>
              <a:rPr lang="en-ID" dirty="0" err="1" smtClean="0"/>
              <a:t>Kupah</a:t>
            </a:r>
            <a:r>
              <a:rPr lang="en-ID" dirty="0" smtClean="0"/>
              <a:t> (</a:t>
            </a:r>
            <a:r>
              <a:rPr lang="en-ID" dirty="0" err="1" smtClean="0"/>
              <a:t>Tanjung</a:t>
            </a:r>
            <a:r>
              <a:rPr lang="en-ID" dirty="0" smtClean="0"/>
              <a:t> </a:t>
            </a:r>
            <a:r>
              <a:rPr lang="en-ID" dirty="0" err="1" smtClean="0"/>
              <a:t>Intan</a:t>
            </a:r>
            <a:r>
              <a:rPr lang="en-ID" dirty="0" smtClean="0"/>
              <a:t>) </a:t>
            </a:r>
            <a:r>
              <a:rPr lang="en-ID" dirty="0" err="1" smtClean="0"/>
              <a:t>memiliki</a:t>
            </a:r>
            <a:r>
              <a:rPr lang="en-ID" dirty="0" smtClean="0"/>
              <a:t> </a:t>
            </a:r>
            <a:r>
              <a:rPr lang="en-ID" dirty="0" err="1" smtClean="0"/>
              <a:t>potensi</a:t>
            </a:r>
            <a:r>
              <a:rPr lang="en-ID" dirty="0" smtClean="0"/>
              <a:t> </a:t>
            </a:r>
            <a:r>
              <a:rPr lang="en-ID" dirty="0" err="1" smtClean="0"/>
              <a:t>wisata</a:t>
            </a:r>
            <a:r>
              <a:rPr lang="en-ID" dirty="0" smtClean="0"/>
              <a:t> </a:t>
            </a:r>
            <a:r>
              <a:rPr lang="en-ID" dirty="0" err="1" smtClean="0"/>
              <a:t>pantai</a:t>
            </a:r>
            <a:r>
              <a:rPr lang="en-ID" dirty="0" smtClean="0"/>
              <a:t>. </a:t>
            </a:r>
          </a:p>
          <a:p>
            <a:r>
              <a:rPr lang="en-ID" dirty="0" err="1" smtClean="0"/>
              <a:t>Letak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posisi</a:t>
            </a:r>
            <a:r>
              <a:rPr lang="en-ID" dirty="0" smtClean="0"/>
              <a:t> </a:t>
            </a:r>
            <a:r>
              <a:rPr lang="en-ID" dirty="0" err="1" smtClean="0"/>
              <a:t>Kecamatan</a:t>
            </a:r>
            <a:r>
              <a:rPr lang="en-ID" dirty="0" smtClean="0"/>
              <a:t> Sungai </a:t>
            </a:r>
            <a:r>
              <a:rPr lang="en-ID" dirty="0" err="1" smtClean="0"/>
              <a:t>Kakap</a:t>
            </a:r>
            <a:r>
              <a:rPr lang="en-ID" dirty="0" smtClean="0"/>
              <a:t> yang </a:t>
            </a:r>
            <a:r>
              <a:rPr lang="en-ID" dirty="0" err="1" smtClean="0"/>
              <a:t>berbatasan</a:t>
            </a:r>
            <a:r>
              <a:rPr lang="en-ID" dirty="0" smtClean="0"/>
              <a:t> </a:t>
            </a:r>
            <a:r>
              <a:rPr lang="en-ID" dirty="0" err="1" smtClean="0"/>
              <a:t>langsung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Laut</a:t>
            </a:r>
            <a:r>
              <a:rPr lang="en-ID" dirty="0" smtClean="0"/>
              <a:t> </a:t>
            </a:r>
            <a:r>
              <a:rPr lang="en-ID" dirty="0" err="1" smtClean="0"/>
              <a:t>Natuna</a:t>
            </a:r>
            <a:r>
              <a:rPr lang="en-ID" dirty="0" smtClean="0"/>
              <a:t> </a:t>
            </a:r>
            <a:r>
              <a:rPr lang="en-ID" dirty="0" err="1" smtClean="0"/>
              <a:t>serta</a:t>
            </a:r>
            <a:r>
              <a:rPr lang="en-ID" dirty="0" smtClean="0"/>
              <a:t> </a:t>
            </a:r>
            <a:r>
              <a:rPr lang="en-ID" dirty="0" err="1" smtClean="0"/>
              <a:t>jarak</a:t>
            </a:r>
            <a:r>
              <a:rPr lang="en-ID" dirty="0" smtClean="0"/>
              <a:t> yang </a:t>
            </a:r>
            <a:r>
              <a:rPr lang="en-ID" dirty="0" err="1" smtClean="0"/>
              <a:t>relatif</a:t>
            </a:r>
            <a:r>
              <a:rPr lang="en-ID" dirty="0" smtClean="0"/>
              <a:t> </a:t>
            </a:r>
            <a:r>
              <a:rPr lang="en-ID" dirty="0" err="1" smtClean="0"/>
              <a:t>dekat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Pusat</a:t>
            </a:r>
            <a:r>
              <a:rPr lang="en-ID" dirty="0" smtClean="0"/>
              <a:t> </a:t>
            </a:r>
            <a:r>
              <a:rPr lang="en-ID" dirty="0" err="1" smtClean="0"/>
              <a:t>Ibu</a:t>
            </a:r>
            <a:r>
              <a:rPr lang="en-ID" dirty="0" smtClean="0"/>
              <a:t> </a:t>
            </a:r>
            <a:r>
              <a:rPr lang="en-ID" dirty="0" err="1" smtClean="0"/>
              <a:t>kota</a:t>
            </a:r>
            <a:r>
              <a:rPr lang="en-ID" dirty="0" smtClean="0"/>
              <a:t> </a:t>
            </a:r>
            <a:r>
              <a:rPr lang="en-ID" dirty="0" err="1" smtClean="0"/>
              <a:t>Provinsi</a:t>
            </a:r>
            <a:r>
              <a:rPr lang="en-ID" dirty="0" smtClean="0"/>
              <a:t> (Kota Pontianak).</a:t>
            </a:r>
          </a:p>
          <a:p>
            <a:r>
              <a:rPr lang="en-US" dirty="0" smtClean="0"/>
              <a:t>Wilayah K</a:t>
            </a:r>
            <a:r>
              <a:rPr lang="en-ID" dirty="0" err="1" smtClean="0"/>
              <a:t>ecamatan</a:t>
            </a:r>
            <a:r>
              <a:rPr lang="en-ID" dirty="0" smtClean="0"/>
              <a:t> </a:t>
            </a:r>
            <a:r>
              <a:rPr lang="en-US" dirty="0" smtClean="0"/>
              <a:t>Sungai </a:t>
            </a:r>
            <a:r>
              <a:rPr lang="en-US" dirty="0" err="1" smtClean="0"/>
              <a:t>Kakap</a:t>
            </a:r>
            <a:r>
              <a:rPr lang="en-US" dirty="0" smtClean="0"/>
              <a:t> </a:t>
            </a:r>
            <a:r>
              <a:rPr lang="en-US" dirty="0" err="1" smtClean="0"/>
              <a:t>dilintasi</a:t>
            </a:r>
            <a:r>
              <a:rPr lang="en-US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</a:t>
            </a:r>
            <a:r>
              <a:rPr lang="en-US" dirty="0" err="1" smtClean="0"/>
              <a:t>khatulistiwa</a:t>
            </a:r>
            <a:r>
              <a:rPr lang="en-US" dirty="0" smtClean="0"/>
              <a:t> yang </a:t>
            </a:r>
            <a:r>
              <a:rPr lang="en-US" dirty="0" err="1" smtClean="0"/>
              <a:t>beriklim</a:t>
            </a:r>
            <a:r>
              <a:rPr lang="en-US" dirty="0" smtClean="0"/>
              <a:t> </a:t>
            </a:r>
            <a:r>
              <a:rPr lang="en-US" dirty="0" err="1" smtClean="0"/>
              <a:t>tropis</a:t>
            </a:r>
            <a:r>
              <a:rPr lang="en-US" dirty="0" smtClean="0"/>
              <a:t>, </a:t>
            </a:r>
            <a:r>
              <a:rPr lang="en-US" dirty="0" err="1" smtClean="0"/>
              <a:t>Terletak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ketinggian</a:t>
            </a:r>
            <a:r>
              <a:rPr lang="en-US" dirty="0" smtClean="0"/>
              <a:t> 0,1 sampan 1,5 Meter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laut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rata-rata 32oC 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iklim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musim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musim</a:t>
            </a:r>
            <a:r>
              <a:rPr lang="en-US" dirty="0" smtClean="0"/>
              <a:t> </a:t>
            </a:r>
            <a:r>
              <a:rPr lang="en-US" dirty="0" err="1" smtClean="0"/>
              <a:t>hujan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kemarau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 smtClean="0"/>
              <a:t>Peta</a:t>
            </a:r>
            <a:r>
              <a:rPr lang="en-US" sz="2800" dirty="0" smtClean="0"/>
              <a:t> </a:t>
            </a:r>
            <a:r>
              <a:rPr lang="en-US" sz="2800" dirty="0" err="1" smtClean="0"/>
              <a:t>Kecamatan</a:t>
            </a:r>
            <a:r>
              <a:rPr lang="en-US" sz="2800" dirty="0" smtClean="0"/>
              <a:t> Sungai </a:t>
            </a:r>
            <a:r>
              <a:rPr lang="en-US" sz="2800" dirty="0" err="1" smtClean="0"/>
              <a:t>Kakap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4" name="Content Placeholder 3" descr="Gambar terkait"/>
          <p:cNvPicPr>
            <a:picLocks noGrp="1"/>
          </p:cNvPicPr>
          <p:nvPr>
            <p:ph idx="1"/>
          </p:nvPr>
        </p:nvPicPr>
        <p:blipFill>
          <a:blip r:embed="rId2" cstate="print"/>
          <a:srcRect l="3608" t="3450" r="3606" b="3066"/>
          <a:stretch>
            <a:fillRect/>
          </a:stretch>
        </p:blipFill>
        <p:spPr bwMode="auto">
          <a:xfrm>
            <a:off x="539552" y="1988841"/>
            <a:ext cx="799288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00776"/>
          </a:xfrm>
        </p:spPr>
        <p:txBody>
          <a:bodyPr>
            <a:normAutofit/>
          </a:bodyPr>
          <a:lstStyle/>
          <a:p>
            <a:pPr algn="ctr"/>
            <a:r>
              <a:rPr lang="en-US" sz="2700" dirty="0" err="1" smtClean="0"/>
              <a:t>Kecamatan</a:t>
            </a:r>
            <a:r>
              <a:rPr lang="en-US" sz="2700" dirty="0" smtClean="0"/>
              <a:t> Sungai </a:t>
            </a:r>
            <a:r>
              <a:rPr lang="en-US" sz="2700" dirty="0" err="1" smtClean="0"/>
              <a:t>kakap</a:t>
            </a:r>
            <a:r>
              <a:rPr lang="en-US" sz="2700" dirty="0" smtClean="0"/>
              <a:t> </a:t>
            </a:r>
            <a:r>
              <a:rPr lang="en-US" sz="2700" dirty="0" err="1" smtClean="0"/>
              <a:t>Pada</a:t>
            </a:r>
            <a:r>
              <a:rPr lang="en-US" sz="2700" dirty="0" smtClean="0"/>
              <a:t> </a:t>
            </a:r>
            <a:r>
              <a:rPr lang="en-US" sz="2700" dirty="0" err="1" smtClean="0"/>
              <a:t>Tahun</a:t>
            </a:r>
            <a:r>
              <a:rPr lang="en-US" sz="2700" dirty="0" smtClean="0"/>
              <a:t> 2015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D:\Sungai Kakap On Google Earth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6832"/>
            <a:ext cx="82296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 smtClean="0"/>
              <a:t>Desa</a:t>
            </a:r>
            <a:r>
              <a:rPr lang="en-US" sz="2800" dirty="0" smtClean="0"/>
              <a:t> Sungai </a:t>
            </a:r>
            <a:r>
              <a:rPr lang="en-US" sz="2800" dirty="0" err="1" smtClean="0"/>
              <a:t>Belidak</a:t>
            </a:r>
            <a:r>
              <a:rPr lang="en-US" sz="2800" dirty="0" smtClean="0"/>
              <a:t> </a:t>
            </a:r>
            <a:r>
              <a:rPr lang="en-US" sz="2800" dirty="0" err="1" smtClean="0"/>
              <a:t>Tahun</a:t>
            </a:r>
            <a:r>
              <a:rPr lang="en-US" sz="2800" dirty="0" smtClean="0"/>
              <a:t> 2018</a:t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4" name="Content Placeholder 3" descr="D:\sungai belidak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774" y="1556791"/>
            <a:ext cx="8070452" cy="476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100" b="1" dirty="0" err="1" smtClean="0"/>
              <a:t>Bencana</a:t>
            </a:r>
            <a:r>
              <a:rPr lang="en-US" sz="3100" b="1" dirty="0" smtClean="0"/>
              <a:t> yang </a:t>
            </a:r>
            <a:r>
              <a:rPr lang="en-US" sz="3100" b="1" dirty="0" err="1" smtClean="0"/>
              <a:t>Terjadi</a:t>
            </a:r>
            <a:r>
              <a:rPr lang="en-US" sz="3100" b="1" dirty="0" smtClean="0"/>
              <a:t> Di </a:t>
            </a:r>
            <a:r>
              <a:rPr lang="en-US" sz="3100" b="1" dirty="0" err="1" smtClean="0"/>
              <a:t>Kabupaten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Kubu</a:t>
            </a:r>
            <a:r>
              <a:rPr lang="en-US" sz="3100" b="1" dirty="0" smtClean="0"/>
              <a:t> Raya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 smtClean="0"/>
              <a:t>Banjir</a:t>
            </a:r>
            <a:r>
              <a:rPr lang="en-ID" dirty="0" smtClean="0"/>
              <a:t> </a:t>
            </a:r>
            <a:r>
              <a:rPr lang="en-ID" dirty="0" err="1" smtClean="0"/>
              <a:t>merendam</a:t>
            </a:r>
            <a:r>
              <a:rPr lang="en-ID" dirty="0" smtClean="0"/>
              <a:t> </a:t>
            </a:r>
            <a:r>
              <a:rPr lang="en-ID" dirty="0" err="1" smtClean="0"/>
              <a:t>ratusan</a:t>
            </a:r>
            <a:r>
              <a:rPr lang="en-ID" dirty="0" smtClean="0"/>
              <a:t> </a:t>
            </a:r>
            <a:r>
              <a:rPr lang="en-ID" dirty="0" err="1" smtClean="0"/>
              <a:t>rumah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beberapa</a:t>
            </a:r>
            <a:r>
              <a:rPr lang="en-ID" dirty="0" smtClean="0"/>
              <a:t> </a:t>
            </a:r>
            <a:r>
              <a:rPr lang="en-ID" dirty="0" err="1" smtClean="0"/>
              <a:t>sekolah</a:t>
            </a:r>
            <a:r>
              <a:rPr lang="en-ID" dirty="0" smtClean="0"/>
              <a:t> </a:t>
            </a:r>
            <a:r>
              <a:rPr lang="en-ID" dirty="0" err="1" smtClean="0"/>
              <a:t>di</a:t>
            </a:r>
            <a:r>
              <a:rPr lang="en-ID" dirty="0" smtClean="0"/>
              <a:t> </a:t>
            </a:r>
            <a:r>
              <a:rPr lang="en-ID" dirty="0" err="1" smtClean="0"/>
              <a:t>dua</a:t>
            </a:r>
            <a:r>
              <a:rPr lang="en-ID" dirty="0" smtClean="0"/>
              <a:t> </a:t>
            </a:r>
            <a:r>
              <a:rPr lang="en-ID" dirty="0" err="1" smtClean="0"/>
              <a:t>dusun</a:t>
            </a:r>
            <a:r>
              <a:rPr lang="en-ID" dirty="0" smtClean="0"/>
              <a:t> </a:t>
            </a:r>
            <a:r>
              <a:rPr lang="en-ID" dirty="0" err="1" smtClean="0"/>
              <a:t>Desa</a:t>
            </a:r>
            <a:r>
              <a:rPr lang="en-ID" dirty="0" smtClean="0"/>
              <a:t> </a:t>
            </a:r>
            <a:r>
              <a:rPr lang="en-ID" dirty="0" err="1" smtClean="0"/>
              <a:t>Pancaroba</a:t>
            </a:r>
            <a:r>
              <a:rPr lang="en-ID" dirty="0" smtClean="0"/>
              <a:t>, </a:t>
            </a:r>
            <a:r>
              <a:rPr lang="en-ID" dirty="0" err="1" smtClean="0"/>
              <a:t>Kecamatan</a:t>
            </a:r>
            <a:r>
              <a:rPr lang="en-ID" dirty="0" smtClean="0"/>
              <a:t> Sungai </a:t>
            </a:r>
            <a:r>
              <a:rPr lang="en-ID" dirty="0" err="1" smtClean="0"/>
              <a:t>Ambawang</a:t>
            </a:r>
            <a:r>
              <a:rPr lang="en-ID" dirty="0" smtClean="0"/>
              <a:t>, </a:t>
            </a:r>
            <a:r>
              <a:rPr lang="en-ID" dirty="0" err="1" smtClean="0"/>
              <a:t>Kabupaten</a:t>
            </a:r>
            <a:r>
              <a:rPr lang="en-ID" dirty="0" smtClean="0"/>
              <a:t> </a:t>
            </a:r>
            <a:r>
              <a:rPr lang="en-ID" dirty="0" err="1" smtClean="0"/>
              <a:t>Kubu</a:t>
            </a:r>
            <a:r>
              <a:rPr lang="en-ID" dirty="0" smtClean="0"/>
              <a:t> Raya, Kalimantan Barat (</a:t>
            </a:r>
            <a:r>
              <a:rPr lang="en-ID" dirty="0" err="1" smtClean="0"/>
              <a:t>Kalbar</a:t>
            </a:r>
            <a:r>
              <a:rPr lang="en-ID" dirty="0" smtClean="0"/>
              <a:t>). </a:t>
            </a:r>
            <a:r>
              <a:rPr lang="en-ID" dirty="0" err="1" smtClean="0"/>
              <a:t>Akibatnya</a:t>
            </a:r>
            <a:r>
              <a:rPr lang="en-ID" dirty="0" smtClean="0"/>
              <a:t> </a:t>
            </a:r>
            <a:r>
              <a:rPr lang="en-ID" dirty="0" err="1" smtClean="0"/>
              <a:t>perekonomian</a:t>
            </a:r>
            <a:r>
              <a:rPr lang="en-ID" dirty="0" smtClean="0"/>
              <a:t> </a:t>
            </a:r>
            <a:r>
              <a:rPr lang="en-ID" dirty="0" err="1" smtClean="0"/>
              <a:t>warga</a:t>
            </a:r>
            <a:r>
              <a:rPr lang="en-ID" dirty="0" smtClean="0"/>
              <a:t> </a:t>
            </a:r>
            <a:r>
              <a:rPr lang="en-ID" dirty="0" err="1" smtClean="0"/>
              <a:t>sekitar</a:t>
            </a:r>
            <a:r>
              <a:rPr lang="en-ID" dirty="0" smtClean="0"/>
              <a:t> </a:t>
            </a:r>
            <a:r>
              <a:rPr lang="en-ID" dirty="0" err="1" smtClean="0"/>
              <a:t>lumpuh</a:t>
            </a:r>
            <a:r>
              <a:rPr lang="en-ID" dirty="0" smtClean="0"/>
              <a:t> total, </a:t>
            </a:r>
            <a:r>
              <a:rPr lang="en-ID" dirty="0" err="1" smtClean="0"/>
              <a:t>curah</a:t>
            </a:r>
            <a:r>
              <a:rPr lang="en-ID" dirty="0" smtClean="0"/>
              <a:t> </a:t>
            </a:r>
            <a:r>
              <a:rPr lang="en-ID" dirty="0" err="1" smtClean="0"/>
              <a:t>hujan</a:t>
            </a:r>
            <a:r>
              <a:rPr lang="en-ID" dirty="0" smtClean="0"/>
              <a:t> yang </a:t>
            </a:r>
            <a:r>
              <a:rPr lang="en-ID" dirty="0" err="1" smtClean="0"/>
              <a:t>tinggi</a:t>
            </a:r>
            <a:r>
              <a:rPr lang="en-ID" dirty="0" smtClean="0"/>
              <a:t> </a:t>
            </a:r>
            <a:r>
              <a:rPr lang="en-ID" dirty="0" err="1" smtClean="0"/>
              <a:t>beberapa</a:t>
            </a:r>
            <a:r>
              <a:rPr lang="en-ID" dirty="0" smtClean="0"/>
              <a:t> </a:t>
            </a:r>
            <a:r>
              <a:rPr lang="en-ID" dirty="0" err="1" smtClean="0"/>
              <a:t>hari</a:t>
            </a:r>
            <a:r>
              <a:rPr lang="en-ID" dirty="0" smtClean="0"/>
              <a:t> </a:t>
            </a:r>
            <a:r>
              <a:rPr lang="en-ID" dirty="0" err="1" smtClean="0"/>
              <a:t>terakhir</a:t>
            </a:r>
            <a:r>
              <a:rPr lang="en-ID" dirty="0" smtClean="0"/>
              <a:t>, </a:t>
            </a:r>
            <a:r>
              <a:rPr lang="en-ID" dirty="0" err="1" smtClean="0"/>
              <a:t>menyebabkan</a:t>
            </a:r>
            <a:r>
              <a:rPr lang="en-ID" dirty="0" smtClean="0"/>
              <a:t> </a:t>
            </a:r>
            <a:r>
              <a:rPr lang="en-ID" dirty="0" err="1" smtClean="0"/>
              <a:t>banjir</a:t>
            </a:r>
            <a:r>
              <a:rPr lang="en-ID" dirty="0" smtClean="0"/>
              <a:t> </a:t>
            </a:r>
            <a:r>
              <a:rPr lang="en-ID" dirty="0" err="1" smtClean="0"/>
              <a:t>setinggi</a:t>
            </a:r>
            <a:r>
              <a:rPr lang="en-ID" dirty="0" smtClean="0"/>
              <a:t> 1,5 meter volume air </a:t>
            </a:r>
            <a:r>
              <a:rPr lang="en-ID" dirty="0" err="1" smtClean="0"/>
              <a:t>terus</a:t>
            </a:r>
            <a:r>
              <a:rPr lang="en-ID" dirty="0" smtClean="0"/>
              <a:t> </a:t>
            </a:r>
            <a:r>
              <a:rPr lang="en-ID" dirty="0" err="1" smtClean="0"/>
              <a:t>bertambah</a:t>
            </a:r>
            <a:r>
              <a:rPr lang="en-ID" dirty="0" smtClean="0"/>
              <a:t> </a:t>
            </a:r>
            <a:r>
              <a:rPr lang="en-ID" dirty="0" err="1" smtClean="0"/>
              <a:t>sehingga</a:t>
            </a:r>
            <a:r>
              <a:rPr lang="en-ID" dirty="0" smtClean="0"/>
              <a:t> </a:t>
            </a:r>
            <a:r>
              <a:rPr lang="en-ID" dirty="0" err="1" smtClean="0"/>
              <a:t>membuat</a:t>
            </a:r>
            <a:r>
              <a:rPr lang="en-ID" dirty="0" smtClean="0"/>
              <a:t> </a:t>
            </a:r>
            <a:r>
              <a:rPr lang="en-ID" dirty="0" err="1" smtClean="0"/>
              <a:t>enam</a:t>
            </a:r>
            <a:r>
              <a:rPr lang="en-ID" dirty="0" smtClean="0"/>
              <a:t> </a:t>
            </a:r>
            <a:r>
              <a:rPr lang="en-ID" dirty="0" err="1" smtClean="0"/>
              <a:t>desa</a:t>
            </a:r>
            <a:r>
              <a:rPr lang="en-ID" dirty="0" smtClean="0"/>
              <a:t> </a:t>
            </a:r>
            <a:r>
              <a:rPr lang="en-ID" dirty="0" err="1" smtClean="0"/>
              <a:t>terendam</a:t>
            </a:r>
            <a:r>
              <a:rPr lang="en-ID" dirty="0" smtClean="0"/>
              <a:t> </a:t>
            </a:r>
            <a:r>
              <a:rPr lang="en-ID" dirty="0" err="1" smtClean="0"/>
              <a:t>yaitu</a:t>
            </a:r>
            <a:r>
              <a:rPr lang="en-ID" dirty="0" smtClean="0"/>
              <a:t> </a:t>
            </a:r>
            <a:r>
              <a:rPr lang="en-ID" dirty="0" err="1" smtClean="0"/>
              <a:t>Desa</a:t>
            </a:r>
            <a:r>
              <a:rPr lang="en-ID" dirty="0" smtClean="0"/>
              <a:t> </a:t>
            </a:r>
            <a:r>
              <a:rPr lang="en-ID" dirty="0" err="1" smtClean="0"/>
              <a:t>Pasak</a:t>
            </a:r>
            <a:r>
              <a:rPr lang="en-ID" dirty="0" smtClean="0"/>
              <a:t>, </a:t>
            </a:r>
            <a:r>
              <a:rPr lang="en-ID" dirty="0" err="1" smtClean="0"/>
              <a:t>Desa</a:t>
            </a:r>
            <a:r>
              <a:rPr lang="en-ID" dirty="0" smtClean="0"/>
              <a:t> </a:t>
            </a:r>
            <a:r>
              <a:rPr lang="en-ID" dirty="0" err="1" smtClean="0"/>
              <a:t>Pasak</a:t>
            </a:r>
            <a:r>
              <a:rPr lang="en-ID" dirty="0" smtClean="0"/>
              <a:t> Pinang, </a:t>
            </a:r>
            <a:r>
              <a:rPr lang="en-ID" dirty="0" err="1" smtClean="0"/>
              <a:t>Desa</a:t>
            </a:r>
            <a:r>
              <a:rPr lang="en-ID" dirty="0" smtClean="0"/>
              <a:t> </a:t>
            </a:r>
            <a:r>
              <a:rPr lang="en-ID" dirty="0" err="1" smtClean="0"/>
              <a:t>Mayala</a:t>
            </a:r>
            <a:r>
              <a:rPr lang="en-ID" dirty="0" smtClean="0"/>
              <a:t> </a:t>
            </a:r>
            <a:r>
              <a:rPr lang="en-ID" dirty="0" err="1" smtClean="0"/>
              <a:t>Lingga</a:t>
            </a:r>
            <a:r>
              <a:rPr lang="en-ID" dirty="0" smtClean="0"/>
              <a:t>, </a:t>
            </a:r>
            <a:r>
              <a:rPr lang="en-ID" dirty="0" err="1" smtClean="0"/>
              <a:t>Desa</a:t>
            </a:r>
            <a:r>
              <a:rPr lang="en-ID" dirty="0" smtClean="0"/>
              <a:t> </a:t>
            </a:r>
            <a:r>
              <a:rPr lang="en-ID" dirty="0" err="1" smtClean="0"/>
              <a:t>Teluk</a:t>
            </a:r>
            <a:r>
              <a:rPr lang="en-ID" dirty="0" smtClean="0"/>
              <a:t> </a:t>
            </a:r>
            <a:r>
              <a:rPr lang="en-ID" dirty="0" err="1" smtClean="0"/>
              <a:t>Bakung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Desa</a:t>
            </a:r>
            <a:r>
              <a:rPr lang="en-ID" dirty="0" smtClean="0"/>
              <a:t> </a:t>
            </a:r>
            <a:r>
              <a:rPr lang="en-ID" dirty="0" err="1" smtClean="0"/>
              <a:t>Pancaroba</a:t>
            </a:r>
            <a:r>
              <a:rPr lang="en-ID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3100" dirty="0" err="1" smtClean="0"/>
              <a:t>Kondisi</a:t>
            </a:r>
            <a:r>
              <a:rPr lang="en-ID" sz="3100" dirty="0" smtClean="0"/>
              <a:t> </a:t>
            </a:r>
            <a:r>
              <a:rPr lang="en-ID" sz="3100" dirty="0" err="1" smtClean="0"/>
              <a:t>Permukiman</a:t>
            </a:r>
            <a:r>
              <a:rPr lang="en-ID" sz="3100" dirty="0" smtClean="0"/>
              <a:t> </a:t>
            </a:r>
            <a:r>
              <a:rPr lang="en-ID" sz="3100" dirty="0" err="1" smtClean="0"/>
              <a:t>Rumah</a:t>
            </a:r>
            <a:r>
              <a:rPr lang="en-ID" sz="3100" dirty="0" smtClean="0"/>
              <a:t> </a:t>
            </a:r>
            <a:r>
              <a:rPr lang="en-ID" sz="3100" dirty="0" err="1" smtClean="0"/>
              <a:t>Warga</a:t>
            </a:r>
            <a:r>
              <a:rPr lang="en-ID" sz="3100" dirty="0" smtClean="0"/>
              <a:t> </a:t>
            </a:r>
            <a:r>
              <a:rPr lang="en-ID" sz="3100" dirty="0" err="1" smtClean="0"/>
              <a:t>Kecamatan</a:t>
            </a:r>
            <a:r>
              <a:rPr lang="en-ID" sz="3100" dirty="0" smtClean="0"/>
              <a:t> Sungai </a:t>
            </a:r>
            <a:r>
              <a:rPr lang="en-ID" sz="3100" dirty="0" err="1" smtClean="0"/>
              <a:t>Ambawang</a:t>
            </a:r>
            <a:r>
              <a:rPr lang="en-ID" sz="3100" dirty="0" smtClean="0"/>
              <a:t> Yang </a:t>
            </a:r>
            <a:r>
              <a:rPr lang="en-ID" sz="3100" dirty="0" err="1" smtClean="0"/>
              <a:t>Terendam</a:t>
            </a:r>
            <a:r>
              <a:rPr lang="en-ID" sz="3100" dirty="0" smtClean="0"/>
              <a:t> </a:t>
            </a:r>
            <a:r>
              <a:rPr lang="en-ID" sz="3100" dirty="0" err="1" smtClean="0"/>
              <a:t>Banjir</a:t>
            </a:r>
            <a:endParaRPr lang="en-US" sz="3100" dirty="0"/>
          </a:p>
        </p:txBody>
      </p:sp>
      <p:pic>
        <p:nvPicPr>
          <p:cNvPr id="4" name="Content Placeholder 3" descr="Banjir Rendam Ratusan Rumah di Kubu Ray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62969"/>
            <a:ext cx="8352928" cy="4506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 fontScale="92500" lnSpcReduction="20000"/>
          </a:bodyPr>
          <a:lstStyle/>
          <a:p>
            <a:r>
              <a:rPr lang="en-ID" dirty="0" err="1" smtClean="0"/>
              <a:t>Kecamatan</a:t>
            </a:r>
            <a:r>
              <a:rPr lang="en-ID" dirty="0" smtClean="0"/>
              <a:t> Sungai </a:t>
            </a:r>
            <a:r>
              <a:rPr lang="en-ID" dirty="0" err="1" smtClean="0"/>
              <a:t>Kakap</a:t>
            </a:r>
            <a:r>
              <a:rPr lang="en-ID" dirty="0" smtClean="0"/>
              <a:t> </a:t>
            </a:r>
            <a:r>
              <a:rPr lang="en-ID" dirty="0" err="1" smtClean="0"/>
              <a:t>dimana</a:t>
            </a:r>
            <a:r>
              <a:rPr lang="en-ID" dirty="0" smtClean="0"/>
              <a:t> </a:t>
            </a:r>
            <a:r>
              <a:rPr lang="en-ID" dirty="0" err="1" smtClean="0"/>
              <a:t>bagian</a:t>
            </a:r>
            <a:r>
              <a:rPr lang="en-ID" dirty="0" smtClean="0"/>
              <a:t> </a:t>
            </a:r>
            <a:r>
              <a:rPr lang="en-ID" dirty="0" err="1" smtClean="0"/>
              <a:t>hilirnya</a:t>
            </a:r>
            <a:r>
              <a:rPr lang="en-ID" dirty="0" smtClean="0"/>
              <a:t> </a:t>
            </a:r>
            <a:r>
              <a:rPr lang="en-ID" dirty="0" err="1" smtClean="0"/>
              <a:t>adalah</a:t>
            </a:r>
            <a:r>
              <a:rPr lang="en-ID" dirty="0" smtClean="0"/>
              <a:t> </a:t>
            </a:r>
            <a:r>
              <a:rPr lang="en-ID" dirty="0" err="1" smtClean="0"/>
              <a:t>Kecamatan</a:t>
            </a:r>
            <a:r>
              <a:rPr lang="en-ID" dirty="0" smtClean="0"/>
              <a:t> Sungai </a:t>
            </a:r>
            <a:r>
              <a:rPr lang="en-ID" dirty="0" err="1" smtClean="0"/>
              <a:t>Kakap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di</a:t>
            </a:r>
            <a:r>
              <a:rPr lang="en-ID" dirty="0" smtClean="0"/>
              <a:t> Sungai Kapuas. </a:t>
            </a:r>
            <a:r>
              <a:rPr lang="en-ID" dirty="0" err="1" smtClean="0"/>
              <a:t>Besarnya</a:t>
            </a:r>
            <a:r>
              <a:rPr lang="en-ID" dirty="0" smtClean="0"/>
              <a:t> debit </a:t>
            </a:r>
            <a:r>
              <a:rPr lang="en-ID" dirty="0" err="1" smtClean="0"/>
              <a:t>angkutan</a:t>
            </a:r>
            <a:r>
              <a:rPr lang="en-ID" dirty="0" smtClean="0"/>
              <a:t> </a:t>
            </a:r>
            <a:r>
              <a:rPr lang="en-ID" dirty="0" err="1" smtClean="0"/>
              <a:t>sedimen</a:t>
            </a:r>
            <a:r>
              <a:rPr lang="en-ID" dirty="0" smtClean="0"/>
              <a:t> </a:t>
            </a:r>
            <a:r>
              <a:rPr lang="en-ID" dirty="0" err="1" smtClean="0"/>
              <a:t>terutama</a:t>
            </a:r>
            <a:r>
              <a:rPr lang="en-ID" dirty="0" smtClean="0"/>
              <a:t> </a:t>
            </a:r>
            <a:r>
              <a:rPr lang="en-ID" dirty="0" err="1" smtClean="0"/>
              <a:t>tergantung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pada</a:t>
            </a:r>
            <a:r>
              <a:rPr lang="en-ID" dirty="0" smtClean="0"/>
              <a:t> </a:t>
            </a:r>
            <a:r>
              <a:rPr lang="en-ID" dirty="0" err="1" smtClean="0"/>
              <a:t>perubahan</a:t>
            </a:r>
            <a:r>
              <a:rPr lang="en-ID" dirty="0" smtClean="0"/>
              <a:t> </a:t>
            </a:r>
            <a:r>
              <a:rPr lang="en-ID" dirty="0" err="1" smtClean="0"/>
              <a:t>kecepatan</a:t>
            </a:r>
            <a:r>
              <a:rPr lang="en-ID" dirty="0" smtClean="0"/>
              <a:t> </a:t>
            </a:r>
            <a:r>
              <a:rPr lang="en-ID" dirty="0" err="1" smtClean="0"/>
              <a:t>aliran</a:t>
            </a:r>
            <a:r>
              <a:rPr lang="en-ID" dirty="0" smtClean="0"/>
              <a:t>, </a:t>
            </a:r>
            <a:r>
              <a:rPr lang="en-ID" dirty="0" err="1" smtClean="0"/>
              <a:t>karena</a:t>
            </a:r>
            <a:r>
              <a:rPr lang="en-ID" dirty="0" smtClean="0"/>
              <a:t> </a:t>
            </a:r>
            <a:r>
              <a:rPr lang="en-ID" dirty="0" err="1" smtClean="0"/>
              <a:t>perubahan</a:t>
            </a:r>
            <a:r>
              <a:rPr lang="en-ID" dirty="0" smtClean="0"/>
              <a:t> </a:t>
            </a:r>
            <a:r>
              <a:rPr lang="en-ID" dirty="0" err="1" smtClean="0"/>
              <a:t>musim</a:t>
            </a:r>
            <a:r>
              <a:rPr lang="en-ID" dirty="0" smtClean="0"/>
              <a:t> </a:t>
            </a:r>
            <a:r>
              <a:rPr lang="en-ID" dirty="0" err="1" smtClean="0"/>
              <a:t>hujan</a:t>
            </a:r>
            <a:r>
              <a:rPr lang="en-ID" dirty="0" smtClean="0"/>
              <a:t>, </a:t>
            </a:r>
            <a:r>
              <a:rPr lang="en-ID" dirty="0" err="1" smtClean="0"/>
              <a:t>kemarau</a:t>
            </a:r>
            <a:r>
              <a:rPr lang="en-ID" dirty="0" smtClean="0"/>
              <a:t>,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aktivitas</a:t>
            </a:r>
            <a:r>
              <a:rPr lang="en-ID" dirty="0" smtClean="0"/>
              <a:t> </a:t>
            </a:r>
            <a:r>
              <a:rPr lang="en-ID" dirty="0" err="1" smtClean="0"/>
              <a:t>manusia</a:t>
            </a:r>
            <a:r>
              <a:rPr lang="en-ID" dirty="0" smtClean="0"/>
              <a:t>. </a:t>
            </a:r>
          </a:p>
          <a:p>
            <a:r>
              <a:rPr lang="en-ID" dirty="0" err="1" smtClean="0"/>
              <a:t>Sebagai</a:t>
            </a:r>
            <a:r>
              <a:rPr lang="en-ID" dirty="0" smtClean="0"/>
              <a:t> </a:t>
            </a:r>
            <a:r>
              <a:rPr lang="en-ID" dirty="0" err="1" smtClean="0"/>
              <a:t>akibat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perubahan</a:t>
            </a:r>
            <a:r>
              <a:rPr lang="en-ID" dirty="0" smtClean="0"/>
              <a:t> debit </a:t>
            </a:r>
            <a:r>
              <a:rPr lang="en-ID" dirty="0" err="1" smtClean="0"/>
              <a:t>angkutan</a:t>
            </a:r>
            <a:r>
              <a:rPr lang="en-ID" dirty="0" smtClean="0"/>
              <a:t> </a:t>
            </a:r>
            <a:r>
              <a:rPr lang="en-ID" dirty="0" err="1" smtClean="0"/>
              <a:t>sedimen</a:t>
            </a:r>
            <a:r>
              <a:rPr lang="en-ID" dirty="0" smtClean="0"/>
              <a:t> </a:t>
            </a:r>
            <a:r>
              <a:rPr lang="en-ID" dirty="0" err="1" smtClean="0"/>
              <a:t>adalah</a:t>
            </a:r>
            <a:r>
              <a:rPr lang="en-ID" dirty="0" smtClean="0"/>
              <a:t> </a:t>
            </a:r>
            <a:r>
              <a:rPr lang="en-ID" dirty="0" err="1" smtClean="0"/>
              <a:t>terjadinya</a:t>
            </a:r>
            <a:r>
              <a:rPr lang="en-ID" dirty="0" smtClean="0"/>
              <a:t> </a:t>
            </a:r>
            <a:r>
              <a:rPr lang="en-ID" dirty="0" err="1" smtClean="0"/>
              <a:t>penggerusan</a:t>
            </a:r>
            <a:r>
              <a:rPr lang="en-ID" dirty="0" smtClean="0"/>
              <a:t> </a:t>
            </a:r>
            <a:r>
              <a:rPr lang="en-ID" dirty="0" err="1" smtClean="0"/>
              <a:t>dibeberapa</a:t>
            </a:r>
            <a:r>
              <a:rPr lang="en-ID" dirty="0" smtClean="0"/>
              <a:t> </a:t>
            </a:r>
            <a:r>
              <a:rPr lang="en-ID" dirty="0" err="1" smtClean="0"/>
              <a:t>tempat</a:t>
            </a:r>
            <a:r>
              <a:rPr lang="en-ID" dirty="0" smtClean="0"/>
              <a:t> </a:t>
            </a:r>
            <a:r>
              <a:rPr lang="en-ID" dirty="0" err="1" smtClean="0"/>
              <a:t>serta</a:t>
            </a:r>
            <a:r>
              <a:rPr lang="en-ID" dirty="0" smtClean="0"/>
              <a:t> </a:t>
            </a:r>
            <a:r>
              <a:rPr lang="en-ID" dirty="0" err="1" smtClean="0"/>
              <a:t>terjadinya</a:t>
            </a:r>
            <a:r>
              <a:rPr lang="en-ID" dirty="0" smtClean="0"/>
              <a:t> </a:t>
            </a:r>
            <a:r>
              <a:rPr lang="en-ID" dirty="0" err="1" smtClean="0"/>
              <a:t>pengendapan</a:t>
            </a:r>
            <a:r>
              <a:rPr lang="en-ID" dirty="0" smtClean="0"/>
              <a:t> </a:t>
            </a:r>
            <a:r>
              <a:rPr lang="en-ID" dirty="0" err="1" smtClean="0"/>
              <a:t>di</a:t>
            </a:r>
            <a:r>
              <a:rPr lang="en-ID" dirty="0" smtClean="0"/>
              <a:t> </a:t>
            </a:r>
            <a:r>
              <a:rPr lang="en-ID" dirty="0" err="1" smtClean="0"/>
              <a:t>tempat</a:t>
            </a:r>
            <a:r>
              <a:rPr lang="en-ID" dirty="0" smtClean="0"/>
              <a:t> lain </a:t>
            </a:r>
            <a:r>
              <a:rPr lang="en-ID" dirty="0" err="1" smtClean="0"/>
              <a:t>pada</a:t>
            </a:r>
            <a:r>
              <a:rPr lang="en-ID" dirty="0" smtClean="0"/>
              <a:t> </a:t>
            </a: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sungai</a:t>
            </a:r>
            <a:r>
              <a:rPr lang="en-ID" dirty="0" smtClean="0"/>
              <a:t>,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demikian</a:t>
            </a:r>
            <a:r>
              <a:rPr lang="en-ID" dirty="0" smtClean="0"/>
              <a:t> </a:t>
            </a:r>
            <a:r>
              <a:rPr lang="en-ID" dirty="0" err="1" smtClean="0"/>
              <a:t>umumnya</a:t>
            </a:r>
            <a:r>
              <a:rPr lang="en-ID" dirty="0" smtClean="0"/>
              <a:t> </a:t>
            </a:r>
            <a:r>
              <a:rPr lang="en-ID" dirty="0" err="1" smtClean="0"/>
              <a:t>bentuk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sungai</a:t>
            </a:r>
            <a:r>
              <a:rPr lang="en-ID" dirty="0" smtClean="0"/>
              <a:t> </a:t>
            </a:r>
            <a:r>
              <a:rPr lang="en-ID" dirty="0" err="1" smtClean="0"/>
              <a:t>akan</a:t>
            </a:r>
            <a:r>
              <a:rPr lang="en-ID" dirty="0" smtClean="0"/>
              <a:t> </a:t>
            </a:r>
            <a:r>
              <a:rPr lang="en-ID" dirty="0" err="1" smtClean="0"/>
              <a:t>selalu</a:t>
            </a:r>
            <a:r>
              <a:rPr lang="en-ID" dirty="0" smtClean="0"/>
              <a:t> </a:t>
            </a:r>
            <a:r>
              <a:rPr lang="en-ID" dirty="0" err="1" smtClean="0"/>
              <a:t>berubah</a:t>
            </a:r>
            <a:r>
              <a:rPr lang="en-ID" dirty="0" smtClean="0"/>
              <a:t>. </a:t>
            </a:r>
          </a:p>
          <a:p>
            <a:r>
              <a:rPr lang="en-ID" dirty="0" err="1" smtClean="0"/>
              <a:t>Sedimen</a:t>
            </a:r>
            <a:r>
              <a:rPr lang="en-ID" dirty="0" smtClean="0"/>
              <a:t> </a:t>
            </a:r>
            <a:r>
              <a:rPr lang="en-ID" dirty="0" err="1" smtClean="0"/>
              <a:t>adalah</a:t>
            </a:r>
            <a:r>
              <a:rPr lang="en-ID" dirty="0" smtClean="0"/>
              <a:t> </a:t>
            </a:r>
            <a:r>
              <a:rPr lang="en-ID" dirty="0" err="1" smtClean="0"/>
              <a:t>hasil</a:t>
            </a:r>
            <a:r>
              <a:rPr lang="en-ID" dirty="0" smtClean="0"/>
              <a:t> </a:t>
            </a:r>
            <a:r>
              <a:rPr lang="en-ID" dirty="0" err="1" smtClean="0"/>
              <a:t>proses</a:t>
            </a:r>
            <a:r>
              <a:rPr lang="en-ID" dirty="0" smtClean="0"/>
              <a:t> </a:t>
            </a:r>
            <a:r>
              <a:rPr lang="en-ID" dirty="0" err="1" smtClean="0"/>
              <a:t>erosi</a:t>
            </a:r>
            <a:r>
              <a:rPr lang="en-ID" dirty="0" smtClean="0"/>
              <a:t>, </a:t>
            </a:r>
            <a:r>
              <a:rPr lang="en-ID" dirty="0" err="1" smtClean="0"/>
              <a:t>baik</a:t>
            </a:r>
            <a:r>
              <a:rPr lang="en-ID" dirty="0" smtClean="0"/>
              <a:t> </a:t>
            </a:r>
            <a:r>
              <a:rPr lang="en-ID" dirty="0" err="1" smtClean="0"/>
              <a:t>berupa</a:t>
            </a:r>
            <a:r>
              <a:rPr lang="en-ID" dirty="0" smtClean="0"/>
              <a:t> </a:t>
            </a:r>
            <a:r>
              <a:rPr lang="en-ID" dirty="0" err="1" smtClean="0"/>
              <a:t>erosi</a:t>
            </a:r>
            <a:r>
              <a:rPr lang="en-ID" dirty="0" smtClean="0"/>
              <a:t> </a:t>
            </a:r>
            <a:r>
              <a:rPr lang="en-ID" dirty="0" err="1" smtClean="0"/>
              <a:t>permukaaan</a:t>
            </a:r>
            <a:r>
              <a:rPr lang="en-ID" dirty="0" smtClean="0"/>
              <a:t>, </a:t>
            </a:r>
            <a:r>
              <a:rPr lang="en-ID" dirty="0" err="1" smtClean="0"/>
              <a:t>erosi</a:t>
            </a:r>
            <a:r>
              <a:rPr lang="en-ID" dirty="0" smtClean="0"/>
              <a:t> </a:t>
            </a:r>
            <a:r>
              <a:rPr lang="en-ID" dirty="0" err="1" smtClean="0"/>
              <a:t>parit</a:t>
            </a:r>
            <a:r>
              <a:rPr lang="en-ID" dirty="0" smtClean="0"/>
              <a:t>, </a:t>
            </a:r>
            <a:r>
              <a:rPr lang="en-ID" dirty="0" err="1" smtClean="0"/>
              <a:t>atau</a:t>
            </a:r>
            <a:r>
              <a:rPr lang="en-ID" dirty="0" smtClean="0"/>
              <a:t> </a:t>
            </a:r>
            <a:r>
              <a:rPr lang="en-ID" dirty="0" err="1" smtClean="0"/>
              <a:t>jenis</a:t>
            </a:r>
            <a:r>
              <a:rPr lang="en-ID" dirty="0" smtClean="0"/>
              <a:t> </a:t>
            </a:r>
            <a:r>
              <a:rPr lang="en-ID" dirty="0" err="1" smtClean="0"/>
              <a:t>erosi</a:t>
            </a:r>
            <a:r>
              <a:rPr lang="en-ID" dirty="0" smtClean="0"/>
              <a:t> </a:t>
            </a:r>
            <a:r>
              <a:rPr lang="en-ID" dirty="0" err="1" smtClean="0"/>
              <a:t>tanah</a:t>
            </a:r>
            <a:r>
              <a:rPr lang="en-ID" dirty="0" smtClean="0"/>
              <a:t> </a:t>
            </a:r>
            <a:r>
              <a:rPr lang="en-ID" dirty="0" err="1" smtClean="0"/>
              <a:t>lainnya</a:t>
            </a:r>
            <a:r>
              <a:rPr lang="en-ID" dirty="0" smtClean="0"/>
              <a:t>, </a:t>
            </a:r>
            <a:r>
              <a:rPr lang="en-ID" dirty="0" err="1" smtClean="0"/>
              <a:t>proses</a:t>
            </a:r>
            <a:r>
              <a:rPr lang="en-ID" dirty="0" smtClean="0"/>
              <a:t> </a:t>
            </a:r>
            <a:r>
              <a:rPr lang="en-ID" dirty="0" err="1" smtClean="0"/>
              <a:t>sedimentasi</a:t>
            </a:r>
            <a:r>
              <a:rPr lang="en-ID" dirty="0" smtClean="0"/>
              <a:t> </a:t>
            </a:r>
            <a:r>
              <a:rPr lang="en-ID" dirty="0" err="1" smtClean="0"/>
              <a:t>berjalan</a:t>
            </a:r>
            <a:r>
              <a:rPr lang="en-ID" dirty="0" smtClean="0"/>
              <a:t> </a:t>
            </a:r>
            <a:r>
              <a:rPr lang="en-ID" dirty="0" err="1" smtClean="0"/>
              <a:t>sangat</a:t>
            </a:r>
            <a:r>
              <a:rPr lang="en-ID" dirty="0" smtClean="0"/>
              <a:t> </a:t>
            </a:r>
            <a:r>
              <a:rPr lang="en-ID" dirty="0" err="1" smtClean="0"/>
              <a:t>komplek</a:t>
            </a:r>
            <a:r>
              <a:rPr lang="en-ID" dirty="0" smtClean="0"/>
              <a:t>, </a:t>
            </a:r>
            <a:r>
              <a:rPr lang="en-ID" dirty="0" err="1" smtClean="0"/>
              <a:t>dimulai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jatuhnya</a:t>
            </a:r>
            <a:r>
              <a:rPr lang="en-ID" dirty="0" smtClean="0"/>
              <a:t> </a:t>
            </a:r>
            <a:r>
              <a:rPr lang="en-ID" dirty="0" err="1" smtClean="0"/>
              <a:t>hujan</a:t>
            </a:r>
            <a:r>
              <a:rPr lang="en-ID" dirty="0" smtClean="0"/>
              <a:t> yang </a:t>
            </a:r>
            <a:r>
              <a:rPr lang="en-ID" dirty="0" err="1" smtClean="0"/>
              <a:t>menghasilkan</a:t>
            </a:r>
            <a:r>
              <a:rPr lang="en-ID" dirty="0" smtClean="0"/>
              <a:t> </a:t>
            </a:r>
            <a:r>
              <a:rPr lang="en-ID" dirty="0" err="1" smtClean="0"/>
              <a:t>energi</a:t>
            </a:r>
            <a:r>
              <a:rPr lang="en-ID" dirty="0" smtClean="0"/>
              <a:t> </a:t>
            </a:r>
            <a:r>
              <a:rPr lang="en-ID" dirty="0" err="1" smtClean="0"/>
              <a:t>kinetik</a:t>
            </a:r>
            <a:r>
              <a:rPr lang="en-ID" dirty="0" smtClean="0"/>
              <a:t> yang </a:t>
            </a:r>
            <a:r>
              <a:rPr lang="en-ID" dirty="0" err="1" smtClean="0"/>
              <a:t>merupakan</a:t>
            </a:r>
            <a:r>
              <a:rPr lang="en-ID" dirty="0" smtClean="0"/>
              <a:t> </a:t>
            </a:r>
            <a:r>
              <a:rPr lang="en-ID" dirty="0" err="1" smtClean="0"/>
              <a:t>permulaan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proses</a:t>
            </a:r>
            <a:r>
              <a:rPr lang="en-ID" dirty="0" smtClean="0"/>
              <a:t> </a:t>
            </a:r>
            <a:r>
              <a:rPr lang="en-ID" dirty="0" err="1" smtClean="0"/>
              <a:t>erosi</a:t>
            </a:r>
            <a:r>
              <a:rPr lang="en-ID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404</TotalTime>
  <Words>765</Words>
  <Application>Microsoft Office PowerPoint</Application>
  <PresentationFormat>On-screen Show (4:3)</PresentationFormat>
  <Paragraphs>108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MENDESKRIPSIKAN KABUPATEN KUBU RAYA</vt:lpstr>
      <vt:lpstr>Kondisi Kabupaten Kubu Raya Kondisi Geografis  </vt:lpstr>
      <vt:lpstr>Lanjutan</vt:lpstr>
      <vt:lpstr>Secara Administrasi</vt:lpstr>
      <vt:lpstr>Peta administrasi Kabupaten Kubu Raya</vt:lpstr>
      <vt:lpstr>Kondisi Daerah Di Kabupaten Kubu Raya. </vt:lpstr>
      <vt:lpstr>Bentuk lahan di Kabupaten Kubu Raya Kalbar</vt:lpstr>
      <vt:lpstr>Kondisi Fisik  </vt:lpstr>
      <vt:lpstr>Tabel 1. Tingkat kematangan dan ketebalan gambut</vt:lpstr>
      <vt:lpstr>Betang lahan Kabupaten Kubu Raya.</vt:lpstr>
      <vt:lpstr>Slide 11</vt:lpstr>
      <vt:lpstr>Jenis Tanah </vt:lpstr>
      <vt:lpstr>Tabel 3. Hasil pengamatan warna tanah pada masing-masing SPT Sumber: Pengamatan Lapangan (2011).  </vt:lpstr>
      <vt:lpstr>Klimatologi dan Topografi  </vt:lpstr>
      <vt:lpstr>Peta Perkiraan Curah Hujan Bulan Oktober 2018 Kalimantan Barat</vt:lpstr>
      <vt:lpstr>Kondisi Tempat Tinggal Kecamatan Sungai Kakap </vt:lpstr>
      <vt:lpstr>Peta Kecamatan Sungai Kakap.</vt:lpstr>
      <vt:lpstr>Kecamatan Sungai kakap Pada Tahun 2015 </vt:lpstr>
      <vt:lpstr>Desa Sungai Belidak Tahun 2018 </vt:lpstr>
      <vt:lpstr>Bencana yang Terjadi Di Kabupaten Kubu Raya </vt:lpstr>
      <vt:lpstr>Kondisi Permukiman Rumah Warga Kecamatan Sungai Ambawang Yang Terendam Banjir</vt:lpstr>
      <vt:lpstr>lanjutan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DEFINISI KABUPATEN KUBU RAYA</dc:title>
  <dc:creator>W10</dc:creator>
  <cp:lastModifiedBy>W10</cp:lastModifiedBy>
  <cp:revision>3</cp:revision>
  <dcterms:created xsi:type="dcterms:W3CDTF">2018-10-24T14:21:02Z</dcterms:created>
  <dcterms:modified xsi:type="dcterms:W3CDTF">2018-12-30T02:21:40Z</dcterms:modified>
</cp:coreProperties>
</file>